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59" r:id="rId6"/>
    <p:sldId id="263" r:id="rId7"/>
    <p:sldId id="261" r:id="rId8"/>
    <p:sldId id="262" r:id="rId9"/>
  </p:sldIdLst>
  <p:sldSz cx="12192000" cy="6858000"/>
  <p:notesSz cx="6858000" cy="9144000"/>
  <p:embeddedFontLst>
    <p:embeddedFont>
      <p:font typeface="Lato" panose="020F0502020204030203" pitchFamily="34" charset="0"/>
      <p:regular r:id="rId11"/>
      <p:bold r:id="rId12"/>
      <p:italic r:id="rId13"/>
    </p:embeddedFont>
    <p:embeddedFont>
      <p:font typeface="Poppins" panose="00000500000000000000" pitchFamily="2" charset="0"/>
      <p:regular r:id="rId14"/>
      <p:bold r:id="rId15"/>
    </p:embeddedFont>
    <p:embeddedFont>
      <p:font typeface="Poppins SemiBold" panose="00000700000000000000" pitchFamily="2" charset="0"/>
      <p:bold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728" autoAdjust="0"/>
  </p:normalViewPr>
  <p:slideViewPr>
    <p:cSldViewPr snapToGrid="0">
      <p:cViewPr varScale="1">
        <p:scale>
          <a:sx n="111" d="100"/>
          <a:sy n="111" d="100"/>
        </p:scale>
        <p:origin x="105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/>
              <a:t>What this slide is doing</a:t>
            </a:r>
          </a:p>
          <a:p>
            <a:r>
              <a:rPr lang="en-US"/>
              <a:t>Sets the frame: this is about business context, the organized, governed content an AI can actually reason over, not about AI tooling. The positioning line is the through-line of the whole deck: M-Files makes AI readiness possible, TEAM IM makes it actual.</a:t>
            </a:r>
          </a:p>
          <a:p>
            <a:endParaRPr lang="en-US"/>
          </a:p>
          <a:p>
            <a:r>
              <a:rPr lang="en-US"/>
              <a:t>Useful context</a:t>
            </a:r>
          </a:p>
          <a:p>
            <a:r>
              <a:rPr lang="en-US"/>
              <a:t>TEAM IM is an M-Files implementation specialist, not a reseller alternative. This deck is designed to support an M-Files conversation already in progress where the prospect has raised AI.</a:t>
            </a:r>
          </a:p>
          <a:p>
            <a:endParaRPr lang="en-US"/>
          </a:p>
          <a:p>
            <a:r>
              <a:rPr lang="en-US"/>
              <a:t>Terms used in this deck</a:t>
            </a:r>
          </a:p>
          <a:p>
            <a:r>
              <a:rPr lang="en-US"/>
              <a:t>Business context: content plus the metadata, permissions, and relationships that make it meaningful to a model.</a:t>
            </a:r>
          </a:p>
          <a:p>
            <a:r>
              <a:rPr lang="en-US"/>
              <a:t>Zero Click Enterprise: TEAM IM's term for AI that acts on business processes rather than only answering questions.</a:t>
            </a:r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What this slide is doing</a:t>
            </a:r>
          </a:p>
          <a:p>
            <a:r>
              <a:rPr lang="en-US" dirty="0"/>
              <a:t>Establishes the four things an AI ambition depends on, with M-Files named first as the critical component rather than as a prerequisite chore.</a:t>
            </a:r>
          </a:p>
          <a:p>
            <a:endParaRPr lang="en-US" dirty="0"/>
          </a:p>
          <a:p>
            <a:r>
              <a:rPr lang="en-US" dirty="0"/>
              <a:t>Useful context</a:t>
            </a:r>
          </a:p>
          <a:p>
            <a:r>
              <a:rPr lang="en-US" dirty="0"/>
              <a:t>Organization means a metadata model and taxonomy that reflect how the business actually operates. Renaming a folder tree does not produce this.</a:t>
            </a:r>
          </a:p>
          <a:p>
            <a:r>
              <a:rPr lang="en-US" dirty="0"/>
              <a:t>Perspective is the judgment call about which content belongs in an AI environment at all, and which business processes genuinely benefit from a model.</a:t>
            </a:r>
          </a:p>
          <a:p>
            <a:r>
              <a:rPr lang="en-US" dirty="0"/>
              <a:t>Guidance is the implementation experience: 25 years of enterprise content, security, data models, and governance work.</a:t>
            </a:r>
          </a:p>
          <a:p>
            <a:endParaRPr lang="en-US" dirty="0"/>
          </a:p>
          <a:p>
            <a:r>
              <a:rPr lang="en-US" dirty="0"/>
              <a:t>Likely questions</a:t>
            </a:r>
          </a:p>
          <a:p>
            <a:r>
              <a:rPr lang="en-US" dirty="0"/>
              <a:t>"Isn't this what the platform does?" The platform provides the capability. The model, taxonomy, and governance decisions are design work that has to be done for the specific business.</a:t>
            </a:r>
          </a:p>
        </p:txBody>
      </p:sp>
      <p:sp>
        <p:nvSpPr>
          <p:cNvPr id="95" name="Google Shape;9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What this slide is doing</a:t>
            </a:r>
          </a:p>
          <a:p>
            <a:r>
              <a:rPr lang="en-US" dirty="0"/>
              <a:t>Draws the distinction between AI that retrieves and summarizes, and AI that has the context and authority to advance work.</a:t>
            </a:r>
          </a:p>
          <a:p>
            <a:endParaRPr lang="en-US" dirty="0"/>
          </a:p>
          <a:p>
            <a:r>
              <a:rPr lang="en-US" dirty="0"/>
              <a:t>Useful context</a:t>
            </a:r>
          </a:p>
          <a:p>
            <a:r>
              <a:rPr lang="en-US" dirty="0"/>
              <a:t>The left column is not a criticism of any product. Most organizations start here, and the value is real but capped at time saved reading.</a:t>
            </a:r>
          </a:p>
          <a:p>
            <a:r>
              <a:rPr lang="en-US" dirty="0"/>
              <a:t>The right column requires three things the left does not: content a model can reason over reliably, governed authority to act, and processes designed to run without prompting.</a:t>
            </a:r>
          </a:p>
          <a:p>
            <a:r>
              <a:rPr lang="en-US" dirty="0"/>
              <a:t>Zero Click Enterprise is TEAM IM's trademarked term for this end state.</a:t>
            </a:r>
          </a:p>
          <a:p>
            <a:endParaRPr lang="en-US" dirty="0"/>
          </a:p>
          <a:p>
            <a:r>
              <a:rPr lang="en-US" dirty="0"/>
              <a:t>Note on positioning</a:t>
            </a:r>
          </a:p>
          <a:p>
            <a:r>
              <a:rPr lang="en-US" dirty="0"/>
              <a:t>This slide is never a comparison against Aino or Microsoft Copilot. Both perform better on a governed vault, which is the point.</a:t>
            </a:r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What this slide is doing</a:t>
            </a:r>
          </a:p>
          <a:p>
            <a:r>
              <a:rPr lang="en-US" dirty="0"/>
              <a:t>The platform primer, reframed around what matters for AI rather than general ECM capability.</a:t>
            </a:r>
          </a:p>
          <a:p>
            <a:endParaRPr lang="en-US" dirty="0"/>
          </a:p>
          <a:p>
            <a:r>
              <a:rPr lang="en-US" dirty="0"/>
              <a:t>Reference details</a:t>
            </a:r>
          </a:p>
          <a:p>
            <a:r>
              <a:rPr lang="en-US" dirty="0"/>
              <a:t>Metadata-driven organization: documents are classified by what they are, so retrieval does not depend on knowing where something was filed.</a:t>
            </a:r>
          </a:p>
          <a:p>
            <a:r>
              <a:rPr lang="en-US" dirty="0"/>
              <a:t>Microsoft partnership: native Microsoft 365 integration with SharePoint Embedded storage, which is how governed content becomes natively reachable by Copilot.</a:t>
            </a:r>
          </a:p>
          <a:p>
            <a:r>
              <a:rPr lang="en-US" dirty="0"/>
              <a:t>Proven at scale: 5,000+ organizations, concentrated in regulated and document-intensive industries.</a:t>
            </a:r>
          </a:p>
          <a:p>
            <a:r>
              <a:rPr lang="en-US" dirty="0"/>
              <a:t>Intelligent automation: workflow and approval automation already in the platform, which is the foundation later agent work builds on.</a:t>
            </a:r>
          </a:p>
        </p:txBody>
      </p:sp>
      <p:sp>
        <p:nvSpPr>
          <p:cNvPr id="173" name="Google Shape;17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What this slide is doing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Introduces TEAM IM’s framework for the business context AI needs to </a:t>
            </a:r>
            <a:r>
              <a:rPr lang="en-US" sz="1100" b="0" i="0" u="none" strike="noStrike" cap="none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work, </a:t>
            </a:r>
            <a:r>
              <a:rPr lang="en-US"/>
              <a:t>so </a:t>
            </a:r>
            <a:r>
              <a:rPr lang="en-US" dirty="0"/>
              <a:t>readiness becomes measurable instead of a feeling.</a:t>
            </a:r>
            <a:endParaRPr lang="en-US" sz="1100" b="0" i="0" u="none" strike="noStrike" cap="none" dirty="0">
              <a:solidFill>
                <a:srgbClr val="000000"/>
              </a:solidFill>
              <a:effectLst/>
              <a:latin typeface="Arial"/>
              <a:ea typeface="Arial"/>
              <a:cs typeface="Arial"/>
              <a:sym typeface="Arial"/>
            </a:endParaRP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five dimensions</a:t>
            </a:r>
          </a:p>
          <a:p>
            <a:r>
              <a:rPr lang="en-US" dirty="0"/>
              <a:t>Findable: a model can locate the right content without being told where it lives.</a:t>
            </a:r>
          </a:p>
          <a:p>
            <a:r>
              <a:rPr lang="en-US" dirty="0"/>
              <a:t>Trustworthy: one authoritative version, with its history intact.</a:t>
            </a:r>
          </a:p>
          <a:p>
            <a:r>
              <a:rPr lang="en-US" dirty="0"/>
              <a:t>Governed: permissions and retention the AI is obliged to respect.</a:t>
            </a:r>
          </a:p>
          <a:p>
            <a:r>
              <a:rPr lang="en-US" dirty="0"/>
              <a:t>Timely: current content in circulation, superseded content retired.</a:t>
            </a:r>
          </a:p>
          <a:p>
            <a:r>
              <a:rPr lang="en-US" dirty="0"/>
              <a:t>Actionable: structured well enough for AI to operate on, not merely read.</a:t>
            </a:r>
          </a:p>
          <a:p>
            <a:endParaRPr lang="en-US" dirty="0"/>
          </a:p>
          <a:p>
            <a:r>
              <a:rPr lang="en-US" dirty="0"/>
              <a:t>How it is used downstream</a:t>
            </a:r>
          </a:p>
          <a:p>
            <a:r>
              <a:rPr lang="en-US" dirty="0"/>
              <a:t>These five dimensions are what the Business Context Evaluation audits in detail, and what the Initiative Grounding engagement scores against prioritized use cases rather than in the abstract.</a:t>
            </a:r>
          </a:p>
        </p:txBody>
      </p:sp>
      <p:sp>
        <p:nvSpPr>
          <p:cNvPr id="149" name="Google Shape;1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>
          <a:extLst>
            <a:ext uri="{FF2B5EF4-FFF2-40B4-BE49-F238E27FC236}">
              <a16:creationId xmlns:a16="http://schemas.microsoft.com/office/drawing/2014/main" id="{ED94BB29-C6CE-8B32-E3EE-90D386745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:notes">
            <a:extLst>
              <a:ext uri="{FF2B5EF4-FFF2-40B4-BE49-F238E27FC236}">
                <a16:creationId xmlns:a16="http://schemas.microsoft.com/office/drawing/2014/main" id="{70538300-33A0-FACE-9F33-743622BA7A3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What this slide is doing</a:t>
            </a:r>
          </a:p>
          <a:p>
            <a:r>
              <a:rPr lang="en-US" dirty="0"/>
              <a:t>Makes the case that the platform decision is right and that there is design work between platform and payoff. The vehicle metaphor keeps this additive rather than a caveat about M-Files.</a:t>
            </a:r>
          </a:p>
          <a:p>
            <a:endParaRPr lang="en-US" dirty="0"/>
          </a:p>
          <a:p>
            <a:r>
              <a:rPr lang="en-US" dirty="0"/>
              <a:t>What sits behind each card</a:t>
            </a:r>
          </a:p>
          <a:p>
            <a:r>
              <a:rPr lang="en-US" dirty="0"/>
              <a:t>Driver: metadata model design, security and permission design, enterprise data models, governance. This is content and context expertise, not AI expertise.</a:t>
            </a:r>
          </a:p>
          <a:p>
            <a:r>
              <a:rPr lang="en-US" dirty="0"/>
              <a:t>Destination: reality grounding. Which use cases are worth pursuing now, which are not, and which processes should not involve a model at all.</a:t>
            </a:r>
          </a:p>
          <a:p>
            <a:r>
              <a:rPr lang="en-US" dirty="0"/>
              <a:t>Route: enterprise architecture, system intersections, and the real data landscape, sequenced so value arrives early rather than at the end.</a:t>
            </a:r>
          </a:p>
          <a:p>
            <a:endParaRPr lang="en-US" dirty="0"/>
          </a:p>
          <a:p>
            <a:r>
              <a:rPr lang="en-US" dirty="0"/>
              <a:t>Tone guidance</a:t>
            </a:r>
          </a:p>
          <a:p>
            <a:r>
              <a:rPr lang="en-US" dirty="0"/>
              <a:t>The argument is that M-Files is the first and best step. It is never that the platform is insufficient.</a:t>
            </a:r>
          </a:p>
        </p:txBody>
      </p:sp>
      <p:sp>
        <p:nvSpPr>
          <p:cNvPr id="173" name="Google Shape;173;p5:notes">
            <a:extLst>
              <a:ext uri="{FF2B5EF4-FFF2-40B4-BE49-F238E27FC236}">
                <a16:creationId xmlns:a16="http://schemas.microsoft.com/office/drawing/2014/main" id="{1DA781EA-0EBA-9384-FB71-0FB06EB948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47571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What this slide is doing</a:t>
            </a:r>
          </a:p>
          <a:p>
            <a:r>
              <a:rPr lang="en-US" dirty="0"/>
              <a:t>Makes the optional next step concrete and low commitment by describing exactly what the assessment returns.</a:t>
            </a:r>
          </a:p>
          <a:p>
            <a:endParaRPr lang="en-US" dirty="0"/>
          </a:p>
          <a:p>
            <a:r>
              <a:rPr lang="en-US" dirty="0"/>
              <a:t>How the assessment works</a:t>
            </a:r>
          </a:p>
          <a:p>
            <a:r>
              <a:rPr lang="en-US" dirty="0"/>
              <a:t>Free, self-administered, about ten minutes, at zeroclickenterprise.ai. Nineteen fields: three contact fields, two unscored contextual inputs (company size, industry), and fourteen scored questions.</a:t>
            </a:r>
          </a:p>
          <a:p>
            <a:r>
              <a:rPr lang="en-US" dirty="0"/>
              <a:t>Three scored domains: Context Readiness (six questions, whether content and data are organized well enough for AI to act on reliably), Process Discernment (five questions, whether there is a principled way to decide which use cases are worth pursuing), and AI Conception (three questions, how current ambition compares to what the foundation can support).</a:t>
            </a:r>
          </a:p>
          <a:p>
            <a:r>
              <a:rPr lang="en-US" dirty="0"/>
              <a:t>Each domain is banded Low, Mid, or High. The archetype is assigned by the intersection of the Context Readiness and Process Discernment bands. AI Conception does not change the archetype; it selects the modifier language in the report (Ambition ahead of foundation, Reasonably grounded, or Conservative or well-calibrated).</a:t>
            </a:r>
          </a:p>
          <a:p>
            <a:endParaRPr lang="en-US" dirty="0"/>
          </a:p>
          <a:p>
            <a:r>
              <a:rPr lang="en-US" dirty="0"/>
              <a:t>The five archetypes</a:t>
            </a:r>
          </a:p>
          <a:p>
            <a:r>
              <a:rPr lang="en-US" dirty="0"/>
              <a:t>Equipped Explorer: strong content foundation, but no settled way of deciding which AI use cases are worth pursuing.</a:t>
            </a:r>
          </a:p>
          <a:p>
            <a:r>
              <a:rPr lang="en-US" dirty="0"/>
              <a:t>Tested Builder: both readiness and discernment are strong enough to build on deliberately.</a:t>
            </a:r>
          </a:p>
          <a:p>
            <a:r>
              <a:rPr lang="en-US" dirty="0"/>
              <a:t>Pragmatic Mid-Pack: reasonably positioned on both fronts, where the challenge is prioritization rather than readiness.</a:t>
            </a:r>
          </a:p>
          <a:p>
            <a:r>
              <a:rPr lang="en-US" dirty="0"/>
              <a:t>Reactive Adopter: AI activity moving ahead of the content foundation and the evaluation process underneath it.</a:t>
            </a:r>
          </a:p>
          <a:p>
            <a:r>
              <a:rPr lang="en-US" dirty="0"/>
              <a:t>Aware Skeptic: clear-eyed about the gaps, with the foundation work still ahead.</a:t>
            </a:r>
          </a:p>
          <a:p>
            <a:endParaRPr lang="en-US" dirty="0"/>
          </a:p>
          <a:p>
            <a:r>
              <a:rPr lang="en-US" dirty="0"/>
              <a:t>What the report returns</a:t>
            </a:r>
          </a:p>
          <a:p>
            <a:r>
              <a:rPr lang="en-US" dirty="0"/>
              <a:t>A named archetype, what TEAM commonly sees at that profile, signs the respondent is likely already recognizing, the specific risks that come with that profile, and a recommended next engagement.</a:t>
            </a:r>
          </a:p>
          <a:p>
            <a:endParaRPr lang="en-US" dirty="0"/>
          </a:p>
          <a:p>
            <a:r>
              <a:rPr lang="en-US" dirty="0"/>
              <a:t>Where it leads</a:t>
            </a:r>
          </a:p>
          <a:p>
            <a:r>
              <a:rPr lang="en-US" dirty="0"/>
              <a:t>The assessment is entry point 01 of a seven-engagement model. The common next step is AI Initiative Grounding, which produces a sequenced roadmap for a board.</a:t>
            </a:r>
          </a:p>
        </p:txBody>
      </p:sp>
      <p:sp>
        <p:nvSpPr>
          <p:cNvPr id="196" name="Google Shape;19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/>
              <a:t>What this slide is doing</a:t>
            </a:r>
          </a:p>
          <a:p>
            <a:r>
              <a:rPr lang="en-US" dirty="0"/>
              <a:t>Closes on the core argument rather than on an ask. M-Files is the vehicle for AI readiness, and the assessment is offered as added knowledge for anyone who wants a read on where they stand.</a:t>
            </a:r>
          </a:p>
          <a:p>
            <a:endParaRPr lang="en-US" dirty="0"/>
          </a:p>
          <a:p>
            <a:r>
              <a:rPr lang="en-US" dirty="0"/>
              <a:t>Useful context</a:t>
            </a:r>
          </a:p>
          <a:p>
            <a:r>
              <a:rPr lang="en-US" dirty="0"/>
              <a:t>Nothing on this slide requires a budget conversation or competes with the M-Files opportunity. TEAM IM works alongside a rollout rather than after it, and can be brought in whenever the M-Files team finds it useful.</a:t>
            </a:r>
          </a:p>
          <a:p>
            <a:endParaRPr lang="en-US" dirty="0"/>
          </a:p>
          <a:p>
            <a:r>
              <a:rPr lang="en-US" dirty="0"/>
              <a:t>If the prospect wants more</a:t>
            </a:r>
          </a:p>
          <a:p>
            <a:r>
              <a:rPr lang="en-US" dirty="0"/>
              <a:t>The free AI Readiness Assessment is at zeroclickenterprise.ai. Deeper engagements, Initiative Grounding and Business Context Evaluation, are scoped conversations rather than products.</a:t>
            </a:r>
          </a:p>
        </p:txBody>
      </p:sp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10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hyperlink" Target="zeroclickenterprise.ai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 amt="95000"/>
          </a:blip>
          <a:srcRect b="13710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800100" y="6308645"/>
            <a:ext cx="416817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ato"/>
              </a:rPr>
              <a:t>Powered by 	</a:t>
            </a:r>
            <a:r>
              <a:rPr lang="en-US" sz="16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ato"/>
              </a:rPr>
              <a:t>                       </a:t>
            </a:r>
            <a:r>
              <a:rPr lang="en-US" sz="1600" b="0" i="0" u="none" strike="noStrike" cap="none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Lato"/>
              </a:rPr>
              <a:t>| teamim.com</a:t>
            </a:r>
            <a:endParaRPr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360546" y="1832229"/>
            <a:ext cx="7204711" cy="91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rgbClr val="FFFFFF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  <a:sym typeface="Poppins"/>
              </a:rPr>
              <a:t>for </a:t>
            </a:r>
            <a:r>
              <a:rPr lang="en-US" sz="5400" b="1" i="0" u="none" strike="noStrike" cap="none">
                <a:solidFill>
                  <a:srgbClr val="FFFFFF"/>
                </a:solidFill>
                <a:latin typeface="Poppins" panose="00000500000000000000" pitchFamily="2" charset="0"/>
                <a:ea typeface="Calibri" panose="020F0502020204030204" pitchFamily="34" charset="0"/>
                <a:cs typeface="Poppins" panose="00000500000000000000" pitchFamily="2" charset="0"/>
                <a:sym typeface="Poppins"/>
              </a:rPr>
              <a:t>AI Readiness</a:t>
            </a:r>
            <a:endParaRPr sz="1100" dirty="0">
              <a:latin typeface="Poppins" panose="00000500000000000000" pitchFamily="2" charset="0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B5D081-C67E-C5F8-12AA-3D2DC426073A}"/>
              </a:ext>
            </a:extLst>
          </p:cNvPr>
          <p:cNvSpPr txBox="1"/>
          <p:nvPr/>
        </p:nvSpPr>
        <p:spPr>
          <a:xfrm>
            <a:off x="748678" y="2909054"/>
            <a:ext cx="85318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rgbClr val="CCD2E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Business Context for </a:t>
            </a:r>
            <a:r>
              <a:rPr lang="en-US" sz="3200" b="1" dirty="0">
                <a:solidFill>
                  <a:srgbClr val="CCD2E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Enterprise </a:t>
            </a:r>
            <a:r>
              <a:rPr lang="en-US" sz="3200" b="1">
                <a:solidFill>
                  <a:srgbClr val="CCD2E7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AI</a:t>
            </a:r>
            <a:endParaRPr lang="en-US" sz="3200" b="1" dirty="0">
              <a:solidFill>
                <a:srgbClr val="CCD2E7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" name="Text 5">
            <a:extLst>
              <a:ext uri="{FF2B5EF4-FFF2-40B4-BE49-F238E27FC236}">
                <a16:creationId xmlns:a16="http://schemas.microsoft.com/office/drawing/2014/main" id="{34A45ECD-959C-8AE5-3773-48113FACF505}"/>
              </a:ext>
            </a:extLst>
          </p:cNvPr>
          <p:cNvSpPr/>
          <p:nvPr/>
        </p:nvSpPr>
        <p:spPr>
          <a:xfrm>
            <a:off x="800100" y="3656558"/>
            <a:ext cx="9326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>
                <a:solidFill>
                  <a:srgbClr val="6C728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M-Files makes AI readiness possible. TEAM IM makes it actual</a:t>
            </a:r>
            <a:r>
              <a:rPr lang="en-US" sz="2000" i="1" dirty="0">
                <a:solidFill>
                  <a:srgbClr val="6C728D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5B2B19-D1A0-D9C9-D7FD-1F68C6FF4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930" y="6152617"/>
            <a:ext cx="1816132" cy="5005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6E21C-C59E-52BB-CAC7-A4412AC6B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1730591"/>
            <a:ext cx="3429000" cy="800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4;p13" descr="image.png">
            <a:extLst>
              <a:ext uri="{FF2B5EF4-FFF2-40B4-BE49-F238E27FC236}">
                <a16:creationId xmlns:a16="http://schemas.microsoft.com/office/drawing/2014/main" id="{1AE70BC4-B2EB-64B4-D7A4-6EC37E9288E2}"/>
              </a:ext>
            </a:extLst>
          </p:cNvPr>
          <p:cNvPicPr preferRelativeResize="0"/>
          <p:nvPr/>
        </p:nvPicPr>
        <p:blipFill rotWithShape="1">
          <a:blip r:embed="rId3">
            <a:alphaModFix amt="95000"/>
          </a:blip>
          <a:srcRect b="13710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4"/>
          <p:cNvSpPr txBox="1"/>
          <p:nvPr/>
        </p:nvSpPr>
        <p:spPr>
          <a:xfrm>
            <a:off x="762000" y="571500"/>
            <a:ext cx="112014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00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AI RUNS ON BUSINESS CONTEXT</a:t>
            </a:r>
            <a:endParaRPr dirty="0"/>
          </a:p>
        </p:txBody>
      </p:sp>
      <p:sp>
        <p:nvSpPr>
          <p:cNvPr id="104" name="Google Shape;104;p14"/>
          <p:cNvSpPr txBox="1"/>
          <p:nvPr/>
        </p:nvSpPr>
        <p:spPr>
          <a:xfrm>
            <a:off x="762000" y="1981200"/>
            <a:ext cx="5143500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 i="0" u="none" strike="noStrike" cap="none">
                <a:solidFill>
                  <a:srgbClr val="00FFFF"/>
                </a:solidFill>
                <a:latin typeface="Poppins"/>
                <a:ea typeface="Poppins"/>
                <a:cs typeface="Poppins"/>
                <a:sym typeface="Poppins"/>
              </a:rPr>
              <a:t>M-Files</a:t>
            </a:r>
            <a:endParaRPr dirty="0"/>
          </a:p>
        </p:txBody>
      </p:sp>
      <p:sp>
        <p:nvSpPr>
          <p:cNvPr id="105" name="Google Shape;105;p14"/>
          <p:cNvSpPr txBox="1"/>
          <p:nvPr/>
        </p:nvSpPr>
        <p:spPr>
          <a:xfrm>
            <a:off x="762000" y="2838450"/>
            <a:ext cx="484632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The critical component. Metadata-driven content, governed inside Microsoft 365 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and </a:t>
            </a: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natively reachable by Copilot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6286500" y="1981200"/>
            <a:ext cx="5143500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 i="0" u="none" strike="noStrike" cap="none">
                <a:solidFill>
                  <a:srgbClr val="00FFFF"/>
                </a:solidFill>
                <a:latin typeface="Poppins"/>
                <a:ea typeface="Poppins"/>
                <a:cs typeface="Poppins"/>
                <a:sym typeface="Poppins"/>
              </a:rPr>
              <a:t>Organization</a:t>
            </a:r>
            <a:endParaRPr dirty="0"/>
          </a:p>
        </p:txBody>
      </p:sp>
      <p:sp>
        <p:nvSpPr>
          <p:cNvPr id="107" name="Google Shape;107;p14"/>
          <p:cNvSpPr txBox="1"/>
          <p:nvPr/>
        </p:nvSpPr>
        <p:spPr>
          <a:xfrm>
            <a:off x="6286500" y="2838450"/>
            <a:ext cx="48463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A metadata model and taxonomy built around how your business actually works, not a folder tree renamed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08" name="Google Shape;108;p14"/>
          <p:cNvSpPr txBox="1"/>
          <p:nvPr/>
        </p:nvSpPr>
        <p:spPr>
          <a:xfrm>
            <a:off x="762000" y="3676650"/>
            <a:ext cx="5143500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 i="0" u="none" strike="noStrike" cap="none">
                <a:solidFill>
                  <a:srgbClr val="00FFFF"/>
                </a:solidFill>
                <a:latin typeface="Poppins"/>
                <a:ea typeface="Poppins"/>
                <a:cs typeface="Poppins"/>
                <a:sym typeface="Poppins"/>
              </a:rPr>
              <a:t>Perspective</a:t>
            </a:r>
            <a:endParaRPr/>
          </a:p>
        </p:txBody>
      </p:sp>
      <p:sp>
        <p:nvSpPr>
          <p:cNvPr id="109" name="Google Shape;109;p14"/>
          <p:cNvSpPr txBox="1"/>
          <p:nvPr/>
        </p:nvSpPr>
        <p:spPr>
          <a:xfrm>
            <a:off x="762000" y="4533900"/>
            <a:ext cx="484632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Knowing which content earns a place in the AI environment, and which processes should involve a model at all.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6286500" y="3676650"/>
            <a:ext cx="5143500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00" b="1" i="0" u="none" strike="noStrike" cap="none">
                <a:solidFill>
                  <a:srgbClr val="00FFFF"/>
                </a:solidFill>
                <a:latin typeface="Poppins"/>
                <a:ea typeface="Poppins"/>
                <a:cs typeface="Poppins"/>
                <a:sym typeface="Poppins"/>
              </a:rPr>
              <a:t>Guidance</a:t>
            </a:r>
            <a:endParaRPr dirty="0"/>
          </a:p>
        </p:txBody>
      </p:sp>
      <p:sp>
        <p:nvSpPr>
          <p:cNvPr id="111" name="Google Shape;111;p14"/>
          <p:cNvSpPr txBox="1"/>
          <p:nvPr/>
        </p:nvSpPr>
        <p:spPr>
          <a:xfrm>
            <a:off x="6286500" y="4533900"/>
            <a:ext cx="484632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A specialist who has taken organizations from readiness assessment to AI acting on live business content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8F4B30-59CB-4D30-33B0-B8334978B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579" y="6127459"/>
            <a:ext cx="2065671" cy="5693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A0456B-F96D-543E-D91F-290481CEC9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79" y="6145618"/>
            <a:ext cx="2303796" cy="53755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4;p13" descr="image.png">
            <a:extLst>
              <a:ext uri="{FF2B5EF4-FFF2-40B4-BE49-F238E27FC236}">
                <a16:creationId xmlns:a16="http://schemas.microsoft.com/office/drawing/2014/main" id="{02D9E9C8-4B03-584B-6237-88D2DFAC3952}"/>
              </a:ext>
            </a:extLst>
          </p:cNvPr>
          <p:cNvPicPr preferRelativeResize="0"/>
          <p:nvPr/>
        </p:nvPicPr>
        <p:blipFill rotWithShape="1">
          <a:blip r:embed="rId3">
            <a:alphaModFix amt="95000"/>
          </a:blip>
          <a:srcRect b="13710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 descr="image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762000" y="1972660"/>
            <a:ext cx="5048250" cy="3026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 descr="image.png"/>
          <p:cNvPicPr preferRelativeResize="0"/>
          <p:nvPr/>
        </p:nvPicPr>
        <p:blipFill rotWithShape="1">
          <a:blip r:embed="rId4">
            <a:alphaModFix/>
          </a:blip>
          <a:stretch/>
        </p:blipFill>
        <p:spPr>
          <a:xfrm>
            <a:off x="6381750" y="1972660"/>
            <a:ext cx="5048250" cy="3026978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 txBox="1"/>
          <p:nvPr/>
        </p:nvSpPr>
        <p:spPr>
          <a:xfrm>
            <a:off x="762000" y="571500"/>
            <a:ext cx="112014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00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FROM ANSWER ENGINE TO ACTION ENGINE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1095375" y="2656582"/>
            <a:ext cx="465058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AI That Answers </a:t>
            </a:r>
            <a:r>
              <a:rPr lang="en-US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(Where </a:t>
            </a:r>
            <a:r>
              <a:rPr lang="en-US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Value Stalls</a:t>
            </a:r>
            <a:r>
              <a:rPr lang="en-US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r>
              <a:rPr lang="en-US" sz="18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dirty="0"/>
          </a:p>
        </p:txBody>
      </p:sp>
      <p:sp>
        <p:nvSpPr>
          <p:cNvPr id="127" name="Google Shape;127;p15"/>
          <p:cNvSpPr txBox="1"/>
          <p:nvPr/>
        </p:nvSpPr>
        <p:spPr>
          <a:xfrm>
            <a:off x="1095374" y="3024192"/>
            <a:ext cx="4429125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0FFFF"/>
                </a:solidFill>
                <a:latin typeface="Lato"/>
                <a:ea typeface="Lato"/>
                <a:cs typeface="Lato"/>
                <a:sym typeface="Lato"/>
              </a:rPr>
              <a:t>Question and Response</a:t>
            </a:r>
            <a:endParaRPr dirty="0"/>
          </a:p>
        </p:txBody>
      </p:sp>
      <p:sp>
        <p:nvSpPr>
          <p:cNvPr id="129" name="Google Shape;129;p15"/>
          <p:cNvSpPr txBox="1"/>
          <p:nvPr/>
        </p:nvSpPr>
        <p:spPr>
          <a:xfrm>
            <a:off x="6715125" y="2656582"/>
            <a:ext cx="465058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AI That Acts </a:t>
            </a:r>
            <a:r>
              <a:rPr lang="en-US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(The </a:t>
            </a:r>
            <a:r>
              <a:rPr lang="en-US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Zero Click Enterprise™</a:t>
            </a:r>
            <a:r>
              <a:rPr lang="en-US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  <a:endParaRPr dirty="0"/>
          </a:p>
        </p:txBody>
      </p:sp>
      <p:sp>
        <p:nvSpPr>
          <p:cNvPr id="130" name="Google Shape;130;p15"/>
          <p:cNvSpPr txBox="1"/>
          <p:nvPr/>
        </p:nvSpPr>
        <p:spPr>
          <a:xfrm>
            <a:off x="6715125" y="3024192"/>
            <a:ext cx="4429125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0FFFF"/>
                </a:solidFill>
                <a:latin typeface="Lato"/>
                <a:ea typeface="Lato"/>
                <a:cs typeface="Lato"/>
                <a:sym typeface="Lato"/>
              </a:rPr>
              <a:t>Business Context, Operationalized</a:t>
            </a:r>
            <a:endParaRPr dirty="0"/>
          </a:p>
        </p:txBody>
      </p:sp>
      <p:sp>
        <p:nvSpPr>
          <p:cNvPr id="131" name="Google Shape;131;p15"/>
          <p:cNvSpPr txBox="1"/>
          <p:nvPr/>
        </p:nvSpPr>
        <p:spPr>
          <a:xfrm>
            <a:off x="1428750" y="3420367"/>
            <a:ext cx="4095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Retrieves and summarizes on request</a:t>
            </a:r>
            <a:r>
              <a:rPr lang="en-US" sz="15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32" name="Google Shape;132;p15"/>
          <p:cNvSpPr txBox="1"/>
          <p:nvPr/>
        </p:nvSpPr>
        <p:spPr>
          <a:xfrm>
            <a:off x="1428750" y="3791842"/>
            <a:ext cx="4095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Quality depends on who is asking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33" name="Google Shape;133;p15"/>
          <p:cNvSpPr txBox="1"/>
          <p:nvPr/>
        </p:nvSpPr>
        <p:spPr>
          <a:xfrm>
            <a:off x="1428750" y="4163317"/>
            <a:ext cx="4095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No authority to act on what it finds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34" name="Google Shape;134;p15"/>
          <p:cNvSpPr txBox="1"/>
          <p:nvPr/>
        </p:nvSpPr>
        <p:spPr>
          <a:xfrm>
            <a:off x="1428750" y="4534792"/>
            <a:ext cx="4095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Value capped at time saved reading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35" name="Google Shape;135;p15"/>
          <p:cNvSpPr txBox="1"/>
          <p:nvPr/>
        </p:nvSpPr>
        <p:spPr>
          <a:xfrm>
            <a:off x="7048500" y="3420367"/>
            <a:ext cx="4095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Content a model can reliably reason over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36" name="Google Shape;136;p15"/>
          <p:cNvSpPr txBox="1"/>
          <p:nvPr/>
        </p:nvSpPr>
        <p:spPr>
          <a:xfrm>
            <a:off x="7048500" y="3791842"/>
            <a:ext cx="4095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Governed authority to take action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37" name="Google Shape;137;p15"/>
          <p:cNvSpPr txBox="1"/>
          <p:nvPr/>
        </p:nvSpPr>
        <p:spPr>
          <a:xfrm>
            <a:off x="7048500" y="4163317"/>
            <a:ext cx="4095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Processes that advance without prompting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38" name="Google Shape;138;p15"/>
          <p:cNvSpPr txBox="1"/>
          <p:nvPr/>
        </p:nvSpPr>
        <p:spPr>
          <a:xfrm>
            <a:off x="7048500" y="4534792"/>
            <a:ext cx="4095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Value measured in work completed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39" name="Google Shape;139;p15"/>
          <p:cNvSpPr txBox="1"/>
          <p:nvPr/>
        </p:nvSpPr>
        <p:spPr>
          <a:xfrm>
            <a:off x="1095375" y="3372742"/>
            <a:ext cx="1619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00FFFF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140" name="Google Shape;140;p15"/>
          <p:cNvSpPr txBox="1"/>
          <p:nvPr/>
        </p:nvSpPr>
        <p:spPr>
          <a:xfrm>
            <a:off x="1095375" y="3744217"/>
            <a:ext cx="1619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00FFFF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141" name="Google Shape;141;p15"/>
          <p:cNvSpPr txBox="1"/>
          <p:nvPr/>
        </p:nvSpPr>
        <p:spPr>
          <a:xfrm>
            <a:off x="1095375" y="4115692"/>
            <a:ext cx="1619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00FFFF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142" name="Google Shape;142;p15"/>
          <p:cNvSpPr txBox="1"/>
          <p:nvPr/>
        </p:nvSpPr>
        <p:spPr>
          <a:xfrm>
            <a:off x="1095375" y="4487167"/>
            <a:ext cx="1619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00FFFF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143" name="Google Shape;143;p15"/>
          <p:cNvSpPr txBox="1"/>
          <p:nvPr/>
        </p:nvSpPr>
        <p:spPr>
          <a:xfrm>
            <a:off x="6715125" y="3372742"/>
            <a:ext cx="1619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00FFFF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144" name="Google Shape;144;p15"/>
          <p:cNvSpPr txBox="1"/>
          <p:nvPr/>
        </p:nvSpPr>
        <p:spPr>
          <a:xfrm>
            <a:off x="6715125" y="3744217"/>
            <a:ext cx="1619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00FFFF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145" name="Google Shape;145;p15"/>
          <p:cNvSpPr txBox="1"/>
          <p:nvPr/>
        </p:nvSpPr>
        <p:spPr>
          <a:xfrm>
            <a:off x="6715125" y="4115692"/>
            <a:ext cx="1619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00FFFF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6715125" y="4487167"/>
            <a:ext cx="161925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50" b="0" i="0" u="none" strike="noStrike" cap="none">
                <a:solidFill>
                  <a:srgbClr val="00FFFF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DB2987-A952-A5E1-D5C6-881101F874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0579" y="6127459"/>
            <a:ext cx="2065671" cy="5693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82AF5E5-7AA4-1317-AD96-FECF940794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479" y="6145618"/>
            <a:ext cx="2303796" cy="537553"/>
          </a:xfrm>
          <a:prstGeom prst="rect">
            <a:avLst/>
          </a:prstGeom>
        </p:spPr>
      </p:pic>
      <p:pic>
        <p:nvPicPr>
          <p:cNvPr id="147" name="Picture 146" descr="icon-chat-bubbles-question-1346a86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5375" y="2047744"/>
            <a:ext cx="420624" cy="420624"/>
          </a:xfrm>
          <a:prstGeom prst="rect">
            <a:avLst/>
          </a:prstGeom>
        </p:spPr>
      </p:pic>
      <p:pic>
        <p:nvPicPr>
          <p:cNvPr id="148" name="Picture 147" descr="icon-bot-sparkle-743a418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5125" y="2047744"/>
            <a:ext cx="420624" cy="4206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4;p13" descr="image.png">
            <a:extLst>
              <a:ext uri="{FF2B5EF4-FFF2-40B4-BE49-F238E27FC236}">
                <a16:creationId xmlns:a16="http://schemas.microsoft.com/office/drawing/2014/main" id="{4B3B5E15-F1D3-744A-13F3-1AAFA05FB6F1}"/>
              </a:ext>
            </a:extLst>
          </p:cNvPr>
          <p:cNvPicPr preferRelativeResize="0"/>
          <p:nvPr/>
        </p:nvPicPr>
        <p:blipFill rotWithShape="1">
          <a:blip r:embed="rId3">
            <a:alphaModFix amt="95000"/>
          </a:blip>
          <a:srcRect b="13710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18A9DD-935D-D261-01AB-DE9C78F21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579" y="6127459"/>
            <a:ext cx="2065671" cy="5693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A51E973-FC8C-7622-F3DE-CF07E041D0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79" y="6145618"/>
            <a:ext cx="2303796" cy="537553"/>
          </a:xfrm>
          <a:prstGeom prst="rect">
            <a:avLst/>
          </a:prstGeom>
        </p:spPr>
      </p:pic>
      <p:sp>
        <p:nvSpPr>
          <p:cNvPr id="184" name="Rounded Rectangle 183"/>
          <p:cNvSpPr/>
          <p:nvPr/>
        </p:nvSpPr>
        <p:spPr>
          <a:xfrm>
            <a:off x="758952" y="2468880"/>
            <a:ext cx="3374136" cy="1353312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5" name="Rectangle 184"/>
          <p:cNvSpPr/>
          <p:nvPr/>
        </p:nvSpPr>
        <p:spPr>
          <a:xfrm>
            <a:off x="758952" y="2496312"/>
            <a:ext cx="41148" cy="129844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6" name="Rounded Rectangle 185"/>
          <p:cNvSpPr/>
          <p:nvPr/>
        </p:nvSpPr>
        <p:spPr>
          <a:xfrm>
            <a:off x="4489704" y="2468880"/>
            <a:ext cx="3374136" cy="1353312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7" name="Rectangle 186"/>
          <p:cNvSpPr/>
          <p:nvPr/>
        </p:nvSpPr>
        <p:spPr>
          <a:xfrm>
            <a:off x="4489704" y="2496312"/>
            <a:ext cx="41148" cy="129844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8" name="Rounded Rectangle 187"/>
          <p:cNvSpPr/>
          <p:nvPr/>
        </p:nvSpPr>
        <p:spPr>
          <a:xfrm>
            <a:off x="8211312" y="2468880"/>
            <a:ext cx="3374136" cy="1353312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9" name="Rectangle 188"/>
          <p:cNvSpPr/>
          <p:nvPr/>
        </p:nvSpPr>
        <p:spPr>
          <a:xfrm>
            <a:off x="8211312" y="2496312"/>
            <a:ext cx="41148" cy="129844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0" name="Rounded Rectangle 189"/>
          <p:cNvSpPr/>
          <p:nvPr/>
        </p:nvSpPr>
        <p:spPr>
          <a:xfrm>
            <a:off x="758952" y="3931920"/>
            <a:ext cx="3374136" cy="1353312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1" name="Rectangle 190"/>
          <p:cNvSpPr/>
          <p:nvPr/>
        </p:nvSpPr>
        <p:spPr>
          <a:xfrm>
            <a:off x="758952" y="3959352"/>
            <a:ext cx="41148" cy="129844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2" name="Rounded Rectangle 191"/>
          <p:cNvSpPr/>
          <p:nvPr/>
        </p:nvSpPr>
        <p:spPr>
          <a:xfrm>
            <a:off x="4489704" y="3931920"/>
            <a:ext cx="3374136" cy="1353312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3" name="Rectangle 192"/>
          <p:cNvSpPr/>
          <p:nvPr/>
        </p:nvSpPr>
        <p:spPr>
          <a:xfrm>
            <a:off x="4489704" y="3959352"/>
            <a:ext cx="41148" cy="129844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4" name="Rounded Rectangle 193"/>
          <p:cNvSpPr/>
          <p:nvPr/>
        </p:nvSpPr>
        <p:spPr>
          <a:xfrm>
            <a:off x="8211312" y="3931920"/>
            <a:ext cx="3374136" cy="1353312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5" name="Rectangle 194"/>
          <p:cNvSpPr/>
          <p:nvPr/>
        </p:nvSpPr>
        <p:spPr>
          <a:xfrm>
            <a:off x="8211312" y="3959352"/>
            <a:ext cx="41148" cy="129844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8" name="Google Shape;178;p17"/>
          <p:cNvSpPr txBox="1"/>
          <p:nvPr/>
        </p:nvSpPr>
        <p:spPr>
          <a:xfrm>
            <a:off x="762000" y="571500"/>
            <a:ext cx="112014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00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M-FILES PLATFORM</a:t>
            </a:r>
            <a:endParaRPr dirty="0"/>
          </a:p>
        </p:txBody>
      </p:sp>
      <p:sp>
        <p:nvSpPr>
          <p:cNvPr id="183" name="Google Shape;183;p17"/>
          <p:cNvSpPr txBox="1"/>
          <p:nvPr/>
        </p:nvSpPr>
        <p:spPr>
          <a:xfrm>
            <a:off x="761999" y="1656636"/>
            <a:ext cx="10100733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Context-first content</a:t>
            </a:r>
            <a:r>
              <a:rPr lang="en-US" sz="28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, ready for AI</a:t>
            </a:r>
            <a:endParaRPr lang="en-US" sz="2800" b="1" i="0" u="none" strike="noStrike" cap="none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" name="Google Shape;186;p17">
            <a:extLst>
              <a:ext uri="{FF2B5EF4-FFF2-40B4-BE49-F238E27FC236}">
                <a16:creationId xmlns:a16="http://schemas.microsoft.com/office/drawing/2014/main" id="{A12B2AC3-ADBB-F073-4EA7-F11747B1138E}"/>
              </a:ext>
            </a:extLst>
          </p:cNvPr>
          <p:cNvSpPr txBox="1"/>
          <p:nvPr/>
        </p:nvSpPr>
        <p:spPr>
          <a:xfrm>
            <a:off x="1014983" y="2624328"/>
            <a:ext cx="2862072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Metadata-Driven Organization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05BD28-194D-8F08-DA9C-1292D77D9AFC}"/>
              </a:ext>
            </a:extLst>
          </p:cNvPr>
          <p:cNvSpPr txBox="1"/>
          <p:nvPr/>
        </p:nvSpPr>
        <p:spPr>
          <a:xfrm>
            <a:off x="1014983" y="2944368"/>
            <a:ext cx="2862072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Documents organized by what they are, </a:t>
            </a:r>
            <a:r>
              <a:rPr lang="en-US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not</a:t>
            </a:r>
            <a:r>
              <a:rPr lang="en-US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where they're stored.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Google Shape;186;p17">
            <a:extLst>
              <a:ext uri="{FF2B5EF4-FFF2-40B4-BE49-F238E27FC236}">
                <a16:creationId xmlns:a16="http://schemas.microsoft.com/office/drawing/2014/main" id="{B394720F-7C1D-DB58-6FAA-375E0E7697CB}"/>
              </a:ext>
            </a:extLst>
          </p:cNvPr>
          <p:cNvSpPr txBox="1"/>
          <p:nvPr/>
        </p:nvSpPr>
        <p:spPr>
          <a:xfrm>
            <a:off x="4745736" y="2624328"/>
            <a:ext cx="2862072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Enterprise Integration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D6FB621-1EE6-22F5-3F51-1F3CB10B4F5D}"/>
              </a:ext>
            </a:extLst>
          </p:cNvPr>
          <p:cNvSpPr txBox="1"/>
          <p:nvPr/>
        </p:nvSpPr>
        <p:spPr>
          <a:xfrm>
            <a:off x="4745736" y="2944368"/>
            <a:ext cx="2862072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If it has an API, M-Files connects with it.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" name="Google Shape;186;p17">
            <a:extLst>
              <a:ext uri="{FF2B5EF4-FFF2-40B4-BE49-F238E27FC236}">
                <a16:creationId xmlns:a16="http://schemas.microsoft.com/office/drawing/2014/main" id="{4FBD5E4A-E730-612B-A343-F36799232250}"/>
              </a:ext>
            </a:extLst>
          </p:cNvPr>
          <p:cNvSpPr txBox="1"/>
          <p:nvPr/>
        </p:nvSpPr>
        <p:spPr>
          <a:xfrm>
            <a:off x="1014983" y="4087368"/>
            <a:ext cx="2862072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Microsoft Partnership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049D50F-021F-7088-1AAF-91800D392B87}"/>
              </a:ext>
            </a:extLst>
          </p:cNvPr>
          <p:cNvSpPr txBox="1"/>
          <p:nvPr/>
        </p:nvSpPr>
        <p:spPr>
          <a:xfrm>
            <a:off x="1014983" y="4407408"/>
            <a:ext cx="2862072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Native 365 integration with SharePoint Embedded Storage.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Google Shape;186;p17">
            <a:extLst>
              <a:ext uri="{FF2B5EF4-FFF2-40B4-BE49-F238E27FC236}">
                <a16:creationId xmlns:a16="http://schemas.microsoft.com/office/drawing/2014/main" id="{0774DF6F-D055-D4D4-06F8-73A3AAA2B9AA}"/>
              </a:ext>
            </a:extLst>
          </p:cNvPr>
          <p:cNvSpPr txBox="1"/>
          <p:nvPr/>
        </p:nvSpPr>
        <p:spPr>
          <a:xfrm>
            <a:off x="4745736" y="4087368"/>
            <a:ext cx="2862072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Proven at Scale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F91927-14A4-1B2C-2D68-DFF7D785FB3F}"/>
              </a:ext>
            </a:extLst>
          </p:cNvPr>
          <p:cNvSpPr txBox="1"/>
          <p:nvPr/>
        </p:nvSpPr>
        <p:spPr>
          <a:xfrm>
            <a:off x="4745736" y="4407408"/>
            <a:ext cx="2862072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5,000+ orgs across reg</a:t>
            </a:r>
            <a:r>
              <a:rPr lang="en-US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ulated </a:t>
            </a:r>
            <a:r>
              <a:rPr lang="en-US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and document-intensive</a:t>
            </a:r>
            <a:r>
              <a:rPr lang="en-US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 industries.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Google Shape;186;p17">
            <a:extLst>
              <a:ext uri="{FF2B5EF4-FFF2-40B4-BE49-F238E27FC236}">
                <a16:creationId xmlns:a16="http://schemas.microsoft.com/office/drawing/2014/main" id="{A4624E16-60FE-3B7A-518A-692216718936}"/>
              </a:ext>
            </a:extLst>
          </p:cNvPr>
          <p:cNvSpPr txBox="1"/>
          <p:nvPr/>
        </p:nvSpPr>
        <p:spPr>
          <a:xfrm>
            <a:off x="8467344" y="2624328"/>
            <a:ext cx="2862072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Intelligent Automation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CE190B0-DF6F-22B9-461B-238BDAD4CCAF}"/>
              </a:ext>
            </a:extLst>
          </p:cNvPr>
          <p:cNvSpPr txBox="1"/>
          <p:nvPr/>
        </p:nvSpPr>
        <p:spPr>
          <a:xfrm>
            <a:off x="8467344" y="2944368"/>
            <a:ext cx="2862072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Workflows and approvals that trigger automatically.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Google Shape;186;p17">
            <a:extLst>
              <a:ext uri="{FF2B5EF4-FFF2-40B4-BE49-F238E27FC236}">
                <a16:creationId xmlns:a16="http://schemas.microsoft.com/office/drawing/2014/main" id="{DBD9B516-2A34-EDAD-63F7-74848ABBA23B}"/>
              </a:ext>
            </a:extLst>
          </p:cNvPr>
          <p:cNvSpPr txBox="1"/>
          <p:nvPr/>
        </p:nvSpPr>
        <p:spPr>
          <a:xfrm>
            <a:off x="8467344" y="4087368"/>
            <a:ext cx="2862072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AI-Ready Foundation</a:t>
            </a:r>
            <a:endParaRPr sz="1600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63BA383-D3D3-EE12-50D5-0A26F1776DE0}"/>
              </a:ext>
            </a:extLst>
          </p:cNvPr>
          <p:cNvSpPr txBox="1"/>
          <p:nvPr/>
        </p:nvSpPr>
        <p:spPr>
          <a:xfrm>
            <a:off x="8467344" y="4407408"/>
            <a:ext cx="2862072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i="0" u="none" strike="noStrike" cap="none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Purview governance and native Copilot reach via SharePoint Embedded</a:t>
            </a:r>
            <a:r>
              <a:rPr lang="en-US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4;p13" descr="image.png">
            <a:extLst>
              <a:ext uri="{FF2B5EF4-FFF2-40B4-BE49-F238E27FC236}">
                <a16:creationId xmlns:a16="http://schemas.microsoft.com/office/drawing/2014/main" id="{9A612194-645B-9C3C-3382-E2E99BF83766}"/>
              </a:ext>
            </a:extLst>
          </p:cNvPr>
          <p:cNvPicPr preferRelativeResize="0"/>
          <p:nvPr/>
        </p:nvPicPr>
        <p:blipFill rotWithShape="1">
          <a:blip r:embed="rId3">
            <a:alphaModFix amt="95000"/>
          </a:blip>
          <a:srcRect b="13710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DDB2BA-7EC5-6715-4322-C118C5D340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579" y="6127459"/>
            <a:ext cx="2065671" cy="5693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93DEAC-6F83-3E5D-BEA9-FD7930B36A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79" y="6145618"/>
            <a:ext cx="2303796" cy="537553"/>
          </a:xfrm>
          <a:prstGeom prst="rect">
            <a:avLst/>
          </a:prstGeom>
        </p:spPr>
      </p:pic>
      <p:sp>
        <p:nvSpPr>
          <p:cNvPr id="909" name="Rounded Rectangle 908"/>
          <p:cNvSpPr/>
          <p:nvPr/>
        </p:nvSpPr>
        <p:spPr>
          <a:xfrm>
            <a:off x="758952" y="1993392"/>
            <a:ext cx="2002536" cy="2313432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0" name="Rectangle 909"/>
          <p:cNvSpPr/>
          <p:nvPr/>
        </p:nvSpPr>
        <p:spPr>
          <a:xfrm>
            <a:off x="758952" y="2020824"/>
            <a:ext cx="41148" cy="225856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1" name="Rounded Rectangle 910"/>
          <p:cNvSpPr/>
          <p:nvPr/>
        </p:nvSpPr>
        <p:spPr>
          <a:xfrm>
            <a:off x="2926080" y="1993392"/>
            <a:ext cx="2002536" cy="2313432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2" name="Rectangle 911"/>
          <p:cNvSpPr/>
          <p:nvPr/>
        </p:nvSpPr>
        <p:spPr>
          <a:xfrm>
            <a:off x="2926080" y="2020824"/>
            <a:ext cx="41148" cy="225856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3" name="Rounded Rectangle 912"/>
          <p:cNvSpPr/>
          <p:nvPr/>
        </p:nvSpPr>
        <p:spPr>
          <a:xfrm>
            <a:off x="5093208" y="1993392"/>
            <a:ext cx="2002536" cy="2313432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4" name="Rectangle 913"/>
          <p:cNvSpPr/>
          <p:nvPr/>
        </p:nvSpPr>
        <p:spPr>
          <a:xfrm>
            <a:off x="5093208" y="2020824"/>
            <a:ext cx="41148" cy="225856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5" name="Rounded Rectangle 914"/>
          <p:cNvSpPr/>
          <p:nvPr/>
        </p:nvSpPr>
        <p:spPr>
          <a:xfrm>
            <a:off x="7260336" y="1993392"/>
            <a:ext cx="2002536" cy="2313432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6" name="Rectangle 915"/>
          <p:cNvSpPr/>
          <p:nvPr/>
        </p:nvSpPr>
        <p:spPr>
          <a:xfrm>
            <a:off x="7260336" y="2020824"/>
            <a:ext cx="41148" cy="225856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7" name="Rounded Rectangle 916"/>
          <p:cNvSpPr/>
          <p:nvPr/>
        </p:nvSpPr>
        <p:spPr>
          <a:xfrm>
            <a:off x="9427464" y="1993392"/>
            <a:ext cx="2002536" cy="2313432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8" name="Rectangle 917"/>
          <p:cNvSpPr/>
          <p:nvPr/>
        </p:nvSpPr>
        <p:spPr>
          <a:xfrm>
            <a:off x="9427464" y="2020824"/>
            <a:ext cx="41148" cy="2258568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19" name="Picture 918" descr="icon-search-2c7bee2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832" y="2249424"/>
            <a:ext cx="365760" cy="365760"/>
          </a:xfrm>
          <a:prstGeom prst="rect">
            <a:avLst/>
          </a:prstGeom>
        </p:spPr>
      </p:pic>
      <p:pic>
        <p:nvPicPr>
          <p:cNvPr id="920" name="Picture 919" descr="icon-shield-checkmark-e69dc44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8960" y="2249424"/>
            <a:ext cx="365760" cy="365760"/>
          </a:xfrm>
          <a:prstGeom prst="rect">
            <a:avLst/>
          </a:prstGeom>
        </p:spPr>
      </p:pic>
      <p:pic>
        <p:nvPicPr>
          <p:cNvPr id="921" name="Picture 920" descr="icon-lock-closed-117322e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6088" y="2249424"/>
            <a:ext cx="365760" cy="365760"/>
          </a:xfrm>
          <a:prstGeom prst="rect">
            <a:avLst/>
          </a:prstGeom>
        </p:spPr>
      </p:pic>
      <p:pic>
        <p:nvPicPr>
          <p:cNvPr id="922" name="Picture 921" descr="icon-clock-1c6c49e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3216" y="2249424"/>
            <a:ext cx="365760" cy="365760"/>
          </a:xfrm>
          <a:prstGeom prst="rect">
            <a:avLst/>
          </a:prstGeom>
        </p:spPr>
      </p:pic>
      <p:pic>
        <p:nvPicPr>
          <p:cNvPr id="923" name="Picture 922" descr="icon-flash-5b1fde7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0344" y="2249424"/>
            <a:ext cx="365760" cy="365760"/>
          </a:xfrm>
          <a:prstGeom prst="rect">
            <a:avLst/>
          </a:prstGeom>
        </p:spPr>
      </p:pic>
      <p:sp>
        <p:nvSpPr>
          <p:cNvPr id="156" name="Google Shape;156;p16"/>
          <p:cNvSpPr txBox="1"/>
          <p:nvPr/>
        </p:nvSpPr>
        <p:spPr>
          <a:xfrm>
            <a:off x="762000" y="571500"/>
            <a:ext cx="112014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rgbClr val="00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THE FIVE DIMENSIONS</a:t>
            </a:r>
            <a:endParaRPr/>
          </a:p>
        </p:txBody>
      </p:sp>
      <p:sp>
        <p:nvSpPr>
          <p:cNvPr id="159" name="Google Shape;159;p16"/>
          <p:cNvSpPr txBox="1"/>
          <p:nvPr/>
        </p:nvSpPr>
        <p:spPr>
          <a:xfrm>
            <a:off x="762000" y="4685109"/>
            <a:ext cx="10668000" cy="35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1" u="none" strike="noStrike" cap="none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TEAM IM’s framework for the business context AI needs to work.</a:t>
            </a:r>
            <a:endParaRPr dirty="0"/>
          </a:p>
        </p:txBody>
      </p:sp>
      <p:sp>
        <p:nvSpPr>
          <p:cNvPr id="163" name="Google Shape;163;p16"/>
          <p:cNvSpPr txBox="1"/>
          <p:nvPr/>
        </p:nvSpPr>
        <p:spPr>
          <a:xfrm>
            <a:off x="941832" y="2724912"/>
            <a:ext cx="1691640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Findable</a:t>
            </a:r>
            <a:endParaRPr/>
          </a:p>
        </p:txBody>
      </p:sp>
      <p:sp>
        <p:nvSpPr>
          <p:cNvPr id="164" name="Google Shape;164;p16"/>
          <p:cNvSpPr txBox="1"/>
          <p:nvPr/>
        </p:nvSpPr>
        <p:spPr>
          <a:xfrm>
            <a:off x="941832" y="3145536"/>
            <a:ext cx="1636776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 model can locate the right content without knowing where it lives.</a:t>
            </a:r>
            <a:endParaRPr dirty="0"/>
          </a:p>
        </p:txBody>
      </p:sp>
      <p:sp>
        <p:nvSpPr>
          <p:cNvPr id="166" name="Google Shape;166;p16"/>
          <p:cNvSpPr txBox="1"/>
          <p:nvPr/>
        </p:nvSpPr>
        <p:spPr>
          <a:xfrm>
            <a:off x="3108960" y="2724912"/>
            <a:ext cx="1691640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Trustworthy</a:t>
            </a:r>
            <a:endParaRPr/>
          </a:p>
        </p:txBody>
      </p:sp>
      <p:sp>
        <p:nvSpPr>
          <p:cNvPr id="167" name="Google Shape;167;p16"/>
          <p:cNvSpPr txBox="1"/>
          <p:nvPr/>
        </p:nvSpPr>
        <p:spPr>
          <a:xfrm>
            <a:off x="3108960" y="3145536"/>
            <a:ext cx="1636776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One authoritative version, with its history intact.</a:t>
            </a:r>
            <a:endParaRPr/>
          </a:p>
        </p:txBody>
      </p:sp>
      <p:sp>
        <p:nvSpPr>
          <p:cNvPr id="169" name="Google Shape;169;p16"/>
          <p:cNvSpPr txBox="1"/>
          <p:nvPr/>
        </p:nvSpPr>
        <p:spPr>
          <a:xfrm>
            <a:off x="5276088" y="2724912"/>
            <a:ext cx="1691640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Governed</a:t>
            </a:r>
            <a:endParaRPr/>
          </a:p>
        </p:txBody>
      </p:sp>
      <p:sp>
        <p:nvSpPr>
          <p:cNvPr id="170" name="Google Shape;170;p16"/>
          <p:cNvSpPr txBox="1"/>
          <p:nvPr/>
        </p:nvSpPr>
        <p:spPr>
          <a:xfrm>
            <a:off x="5276088" y="3145536"/>
            <a:ext cx="1636776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Permissions and retention the AI is obliged to respect.</a:t>
            </a:r>
            <a:endParaRPr/>
          </a:p>
        </p:txBody>
      </p:sp>
      <p:sp>
        <p:nvSpPr>
          <p:cNvPr id="903" name="Dim903"/>
          <p:cNvSpPr txBox="1"/>
          <p:nvPr/>
        </p:nvSpPr>
        <p:spPr>
          <a:xfrm>
            <a:off x="7443216" y="2724912"/>
            <a:ext cx="1691640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Timely</a:t>
            </a:r>
            <a:endParaRPr/>
          </a:p>
        </p:txBody>
      </p:sp>
      <p:sp>
        <p:nvSpPr>
          <p:cNvPr id="904" name="Dim904"/>
          <p:cNvSpPr txBox="1"/>
          <p:nvPr/>
        </p:nvSpPr>
        <p:spPr>
          <a:xfrm>
            <a:off x="7443216" y="3145536"/>
            <a:ext cx="1636776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Current content in circulation, superseded content retired.</a:t>
            </a:r>
            <a:endParaRPr/>
          </a:p>
        </p:txBody>
      </p:sp>
      <p:sp>
        <p:nvSpPr>
          <p:cNvPr id="907" name="Dim907"/>
          <p:cNvSpPr txBox="1"/>
          <p:nvPr/>
        </p:nvSpPr>
        <p:spPr>
          <a:xfrm>
            <a:off x="9610344" y="2724912"/>
            <a:ext cx="1691640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Actionable</a:t>
            </a:r>
            <a:endParaRPr/>
          </a:p>
        </p:txBody>
      </p:sp>
      <p:sp>
        <p:nvSpPr>
          <p:cNvPr id="908" name="Dim908"/>
          <p:cNvSpPr txBox="1"/>
          <p:nvPr/>
        </p:nvSpPr>
        <p:spPr>
          <a:xfrm>
            <a:off x="9610344" y="3145536"/>
            <a:ext cx="1636776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Structured well enough for AI to operate on, not merely read.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>
          <a:extLst>
            <a:ext uri="{FF2B5EF4-FFF2-40B4-BE49-F238E27FC236}">
              <a16:creationId xmlns:a16="http://schemas.microsoft.com/office/drawing/2014/main" id="{220A8C0A-9981-9D5F-3C28-BD9AA5EAD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4;p13" descr="image.png">
            <a:extLst>
              <a:ext uri="{FF2B5EF4-FFF2-40B4-BE49-F238E27FC236}">
                <a16:creationId xmlns:a16="http://schemas.microsoft.com/office/drawing/2014/main" id="{933B7118-24A1-C69D-FC1C-504249317D18}"/>
              </a:ext>
            </a:extLst>
          </p:cNvPr>
          <p:cNvPicPr preferRelativeResize="0"/>
          <p:nvPr/>
        </p:nvPicPr>
        <p:blipFill rotWithShape="1">
          <a:blip r:embed="rId3">
            <a:alphaModFix amt="95000"/>
          </a:blip>
          <a:srcRect b="13710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E603F6-F9CC-09FF-FE1D-B99F2D1A7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579" y="6127459"/>
            <a:ext cx="2065671" cy="5693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367619-51B0-9964-2111-F210225BA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79" y="6145618"/>
            <a:ext cx="2303796" cy="537553"/>
          </a:xfrm>
          <a:prstGeom prst="rect">
            <a:avLst/>
          </a:prstGeom>
        </p:spPr>
      </p:pic>
      <p:sp>
        <p:nvSpPr>
          <p:cNvPr id="184" name="Rounded Rectangle 183"/>
          <p:cNvSpPr/>
          <p:nvPr/>
        </p:nvSpPr>
        <p:spPr>
          <a:xfrm>
            <a:off x="758952" y="2834639"/>
            <a:ext cx="3374136" cy="1745411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5" name="Rectangle 184"/>
          <p:cNvSpPr/>
          <p:nvPr/>
        </p:nvSpPr>
        <p:spPr>
          <a:xfrm>
            <a:off x="758952" y="2862071"/>
            <a:ext cx="41148" cy="1690547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9" name="Rounded Rectangle 188"/>
          <p:cNvSpPr/>
          <p:nvPr/>
        </p:nvSpPr>
        <p:spPr>
          <a:xfrm>
            <a:off x="4489704" y="2834640"/>
            <a:ext cx="3374136" cy="1745410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0" name="Rectangle 189"/>
          <p:cNvSpPr/>
          <p:nvPr/>
        </p:nvSpPr>
        <p:spPr>
          <a:xfrm>
            <a:off x="4489704" y="2862072"/>
            <a:ext cx="41148" cy="1690546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4" name="Rounded Rectangle 193"/>
          <p:cNvSpPr/>
          <p:nvPr/>
        </p:nvSpPr>
        <p:spPr>
          <a:xfrm>
            <a:off x="8211312" y="2834640"/>
            <a:ext cx="3374136" cy="1745410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5" name="Rectangle 194"/>
          <p:cNvSpPr/>
          <p:nvPr/>
        </p:nvSpPr>
        <p:spPr>
          <a:xfrm>
            <a:off x="8211312" y="2862072"/>
            <a:ext cx="41148" cy="1690546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8" name="Google Shape;178;p17">
            <a:extLst>
              <a:ext uri="{FF2B5EF4-FFF2-40B4-BE49-F238E27FC236}">
                <a16:creationId xmlns:a16="http://schemas.microsoft.com/office/drawing/2014/main" id="{7FE98976-58E6-A225-E4FB-39B835FD8C09}"/>
              </a:ext>
            </a:extLst>
          </p:cNvPr>
          <p:cNvSpPr txBox="1"/>
          <p:nvPr/>
        </p:nvSpPr>
        <p:spPr>
          <a:xfrm>
            <a:off x="762000" y="571500"/>
            <a:ext cx="112014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00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DESTINATION: AI ACTION</a:t>
            </a:r>
            <a:endParaRPr dirty="0"/>
          </a:p>
        </p:txBody>
      </p:sp>
      <p:sp>
        <p:nvSpPr>
          <p:cNvPr id="183" name="Google Shape;183;p17">
            <a:extLst>
              <a:ext uri="{FF2B5EF4-FFF2-40B4-BE49-F238E27FC236}">
                <a16:creationId xmlns:a16="http://schemas.microsoft.com/office/drawing/2014/main" id="{DEDAA7CB-D187-DF71-833F-C0F8F62EF27D}"/>
              </a:ext>
            </a:extLst>
          </p:cNvPr>
          <p:cNvSpPr txBox="1"/>
          <p:nvPr/>
        </p:nvSpPr>
        <p:spPr>
          <a:xfrm>
            <a:off x="762000" y="1645920"/>
            <a:ext cx="10972800" cy="723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M-Files is the best </a:t>
            </a:r>
            <a:r>
              <a:rPr lang="en-US" sz="2800" b="1" i="0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vehicle on the market</a:t>
            </a:r>
            <a:r>
              <a:rPr lang="en-US" sz="28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>
                <a:solidFill>
                  <a:srgbClr val="CCD2E7"/>
                </a:solidFill>
                <a:latin typeface="Lato"/>
                <a:ea typeface="Poppins"/>
                <a:cs typeface="Poppins"/>
                <a:sym typeface="Poppins"/>
              </a:rPr>
              <a:t>It's the first, best step. Three things get you the rest of the way.</a:t>
            </a:r>
            <a:endParaRPr sz="1600" dirty="0"/>
          </a:p>
        </p:txBody>
      </p:sp>
      <p:pic>
        <p:nvPicPr>
          <p:cNvPr id="186" name="Picture 185" descr="icon-person-8287b39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71" y="3072384"/>
            <a:ext cx="365760" cy="365760"/>
          </a:xfrm>
          <a:prstGeom prst="rect">
            <a:avLst/>
          </a:prstGeom>
        </p:spPr>
      </p:pic>
      <p:sp>
        <p:nvSpPr>
          <p:cNvPr id="187" name="TextBox 186"/>
          <p:cNvSpPr txBox="1"/>
          <p:nvPr/>
        </p:nvSpPr>
        <p:spPr>
          <a:xfrm>
            <a:off x="1545335" y="3090672"/>
            <a:ext cx="2313432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>
                <a:solidFill>
                  <a:srgbClr val="FFFFFF"/>
                </a:solidFill>
                <a:latin typeface="Poppins"/>
              </a:rPr>
              <a:t>Driver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1033271" y="3621024"/>
            <a:ext cx="2825496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350" dirty="0">
                <a:solidFill>
                  <a:srgbClr val="FFFFFF"/>
                </a:solidFill>
                <a:latin typeface="Lato"/>
              </a:rPr>
              <a:t>Design and build the metadata model, the security design, and the governance your AI depends on, after 25 years of doing it.</a:t>
            </a:r>
          </a:p>
        </p:txBody>
      </p:sp>
      <p:pic>
        <p:nvPicPr>
          <p:cNvPr id="191" name="Picture 190" descr="icon-location-43bba33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4024" y="3072384"/>
            <a:ext cx="365760" cy="365760"/>
          </a:xfrm>
          <a:prstGeom prst="rect">
            <a:avLst/>
          </a:prstGeom>
        </p:spPr>
      </p:pic>
      <p:sp>
        <p:nvSpPr>
          <p:cNvPr id="192" name="TextBox 191"/>
          <p:cNvSpPr txBox="1"/>
          <p:nvPr/>
        </p:nvSpPr>
        <p:spPr>
          <a:xfrm>
            <a:off x="5276088" y="3090672"/>
            <a:ext cx="2313432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>
                <a:solidFill>
                  <a:srgbClr val="FFFFFF"/>
                </a:solidFill>
                <a:latin typeface="Poppins"/>
              </a:rPr>
              <a:t>Destination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764024" y="3621024"/>
            <a:ext cx="2825496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350" dirty="0">
                <a:solidFill>
                  <a:srgbClr val="FFFFFF"/>
                </a:solidFill>
                <a:latin typeface="Lato"/>
              </a:rPr>
              <a:t>Help reality-ground your use cases, decide what is worth automating now, and what should not involve a model at all.</a:t>
            </a:r>
          </a:p>
        </p:txBody>
      </p:sp>
      <p:pic>
        <p:nvPicPr>
          <p:cNvPr id="196" name="Picture 195" descr="icon-map-63fd9b0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5632" y="3072384"/>
            <a:ext cx="365760" cy="365760"/>
          </a:xfrm>
          <a:prstGeom prst="rect">
            <a:avLst/>
          </a:prstGeom>
        </p:spPr>
      </p:pic>
      <p:sp>
        <p:nvSpPr>
          <p:cNvPr id="197" name="TextBox 196"/>
          <p:cNvSpPr txBox="1"/>
          <p:nvPr/>
        </p:nvSpPr>
        <p:spPr>
          <a:xfrm>
            <a:off x="8997696" y="3090672"/>
            <a:ext cx="2313432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>
                <a:solidFill>
                  <a:srgbClr val="FFFFFF"/>
                </a:solidFill>
                <a:latin typeface="Poppins"/>
              </a:rPr>
              <a:t>Route</a:t>
            </a:r>
          </a:p>
        </p:txBody>
      </p:sp>
      <p:sp>
        <p:nvSpPr>
          <p:cNvPr id="198" name="TextBox 197"/>
          <p:cNvSpPr txBox="1"/>
          <p:nvPr/>
        </p:nvSpPr>
        <p:spPr>
          <a:xfrm>
            <a:off x="8485632" y="3621024"/>
            <a:ext cx="2825496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350" dirty="0">
                <a:solidFill>
                  <a:srgbClr val="FFFFFF"/>
                </a:solidFill>
                <a:latin typeface="Lato"/>
              </a:rPr>
              <a:t>Map your enterprise, how your systems intersect, and where your data really lives, then sequence the work so value comes early.</a:t>
            </a:r>
          </a:p>
        </p:txBody>
      </p:sp>
      <p:sp>
        <p:nvSpPr>
          <p:cNvPr id="199" name="TextBox 198"/>
          <p:cNvSpPr txBox="1"/>
          <p:nvPr/>
        </p:nvSpPr>
        <p:spPr>
          <a:xfrm>
            <a:off x="758952" y="4864608"/>
            <a:ext cx="10671048" cy="292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900" b="0" dirty="0">
                <a:solidFill>
                  <a:srgbClr val="FFFFFF"/>
                </a:solidFill>
                <a:latin typeface="Lato"/>
              </a:rPr>
              <a:t>M-Files gets you AI-ready. This is what turns </a:t>
            </a:r>
            <a:r>
              <a:rPr lang="en-US" sz="1900" b="1" dirty="0">
                <a:solidFill>
                  <a:srgbClr val="00FFFF"/>
                </a:solidFill>
                <a:latin typeface="Lato"/>
              </a:rPr>
              <a:t>AI-ready </a:t>
            </a:r>
            <a:r>
              <a:rPr lang="en-US" sz="1900" dirty="0">
                <a:solidFill>
                  <a:schemeClr val="bg1"/>
                </a:solidFill>
                <a:latin typeface="Lato"/>
              </a:rPr>
              <a:t>into</a:t>
            </a:r>
            <a:r>
              <a:rPr lang="en-US" sz="1900" b="1" dirty="0">
                <a:solidFill>
                  <a:srgbClr val="00FFFF"/>
                </a:solidFill>
                <a:latin typeface="Lato"/>
              </a:rPr>
              <a:t> AI that works.</a:t>
            </a:r>
          </a:p>
        </p:txBody>
      </p:sp>
    </p:spTree>
    <p:extLst>
      <p:ext uri="{BB962C8B-B14F-4D97-AF65-F5344CB8AC3E}">
        <p14:creationId xmlns:p14="http://schemas.microsoft.com/office/powerpoint/2010/main" val="449588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4;p13" descr="image.png">
            <a:extLst>
              <a:ext uri="{FF2B5EF4-FFF2-40B4-BE49-F238E27FC236}">
                <a16:creationId xmlns:a16="http://schemas.microsoft.com/office/drawing/2014/main" id="{160F6B8E-F146-AD2C-51EA-AC79E6E9360E}"/>
              </a:ext>
            </a:extLst>
          </p:cNvPr>
          <p:cNvPicPr preferRelativeResize="0"/>
          <p:nvPr/>
        </p:nvPicPr>
        <p:blipFill rotWithShape="1">
          <a:blip r:embed="rId3">
            <a:alphaModFix amt="95000"/>
          </a:blip>
          <a:srcRect b="13710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82005E7-CE10-44BB-BCBE-E92DA9C0DD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579" y="6127459"/>
            <a:ext cx="2065671" cy="5693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B7CC1F-4E29-64D6-EA4F-31A333F68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79" y="6145618"/>
            <a:ext cx="2303796" cy="537553"/>
          </a:xfrm>
          <a:prstGeom prst="rect">
            <a:avLst/>
          </a:prstGeom>
        </p:spPr>
      </p:pic>
      <p:sp>
        <p:nvSpPr>
          <p:cNvPr id="217" name="Rounded Rectangle 216"/>
          <p:cNvSpPr/>
          <p:nvPr/>
        </p:nvSpPr>
        <p:spPr>
          <a:xfrm>
            <a:off x="758952" y="2788920"/>
            <a:ext cx="3374136" cy="1920240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8" name="Rectangle 217"/>
          <p:cNvSpPr/>
          <p:nvPr/>
        </p:nvSpPr>
        <p:spPr>
          <a:xfrm>
            <a:off x="758952" y="2816351"/>
            <a:ext cx="41148" cy="1865376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9" name="Rounded Rectangle 218"/>
          <p:cNvSpPr/>
          <p:nvPr/>
        </p:nvSpPr>
        <p:spPr>
          <a:xfrm>
            <a:off x="4489704" y="2788920"/>
            <a:ext cx="3374136" cy="1920240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0" name="Rectangle 219"/>
          <p:cNvSpPr/>
          <p:nvPr/>
        </p:nvSpPr>
        <p:spPr>
          <a:xfrm>
            <a:off x="4489704" y="2816351"/>
            <a:ext cx="41148" cy="1865376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1" name="Rounded Rectangle 220"/>
          <p:cNvSpPr/>
          <p:nvPr/>
        </p:nvSpPr>
        <p:spPr>
          <a:xfrm>
            <a:off x="8211312" y="2788920"/>
            <a:ext cx="3374136" cy="1920240"/>
          </a:xfrm>
          <a:prstGeom prst="roundRect">
            <a:avLst>
              <a:gd name="adj" fmla="val 5500"/>
            </a:avLst>
          </a:prstGeom>
          <a:solidFill>
            <a:srgbClr val="1731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2" name="Rectangle 221"/>
          <p:cNvSpPr/>
          <p:nvPr/>
        </p:nvSpPr>
        <p:spPr>
          <a:xfrm>
            <a:off x="8211312" y="2816351"/>
            <a:ext cx="41148" cy="1865376"/>
          </a:xfrm>
          <a:prstGeom prst="rect">
            <a:avLst/>
          </a:prstGeom>
          <a:solidFill>
            <a:srgbClr val="00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3" name="Google Shape;203;p18"/>
          <p:cNvSpPr txBox="1"/>
          <p:nvPr/>
        </p:nvSpPr>
        <p:spPr>
          <a:xfrm>
            <a:off x="762000" y="571500"/>
            <a:ext cx="11201400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00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WHERE ARE YOU IN THE JOURNEY?</a:t>
            </a:r>
            <a:endParaRPr dirty="0"/>
          </a:p>
        </p:txBody>
      </p:sp>
      <p:sp>
        <p:nvSpPr>
          <p:cNvPr id="183" name="Google Shape;183;p17">
            <a:extLst>
              <a:ext uri="{FF2B5EF4-FFF2-40B4-BE49-F238E27FC236}">
                <a16:creationId xmlns:a16="http://schemas.microsoft.com/office/drawing/2014/main" id="{DEDAA7CB-D187-DF71-833F-C0F8F62EF27D}"/>
              </a:ext>
            </a:extLst>
          </p:cNvPr>
          <p:cNvSpPr txBox="1"/>
          <p:nvPr/>
        </p:nvSpPr>
        <p:spPr>
          <a:xfrm>
            <a:off x="762000" y="1645920"/>
            <a:ext cx="10972800" cy="6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free, 10-minute assessment of your path from AI ambition to action.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 b="0" i="0" u="none" strike="noStrike" cap="none" dirty="0">
                <a:solidFill>
                  <a:srgbClr val="CCD2E7"/>
                </a:solidFill>
                <a:latin typeface="Lato"/>
                <a:ea typeface="Poppins"/>
                <a:cs typeface="Poppins"/>
                <a:sym typeface="Poppins"/>
              </a:rPr>
              <a:t>Scored, honest, and specific to your environment.</a:t>
            </a:r>
            <a:endParaRPr sz="1600" dirty="0"/>
          </a:p>
        </p:txBody>
      </p:sp>
      <p:sp>
        <p:nvSpPr>
          <p:cNvPr id="209" name="Google Shape;209;p18"/>
          <p:cNvSpPr txBox="1"/>
          <p:nvPr/>
        </p:nvSpPr>
        <p:spPr>
          <a:xfrm>
            <a:off x="1545335" y="2999232"/>
            <a:ext cx="2313432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Your Archetype</a:t>
            </a:r>
            <a:endParaRPr/>
          </a:p>
        </p:txBody>
      </p:sp>
      <p:sp>
        <p:nvSpPr>
          <p:cNvPr id="210" name="Google Shape;210;p18"/>
          <p:cNvSpPr txBox="1"/>
          <p:nvPr/>
        </p:nvSpPr>
        <p:spPr>
          <a:xfrm>
            <a:off x="1033271" y="3529584"/>
            <a:ext cx="2825496" cy="872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Scored on context readiness and process discernment, you land in one of five named archetypes.</a:t>
            </a:r>
            <a:endParaRPr/>
          </a:p>
        </p:txBody>
      </p:sp>
      <p:sp>
        <p:nvSpPr>
          <p:cNvPr id="212" name="Google Shape;212;p18"/>
          <p:cNvSpPr txBox="1"/>
          <p:nvPr/>
        </p:nvSpPr>
        <p:spPr>
          <a:xfrm>
            <a:off x="5276088" y="2999232"/>
            <a:ext cx="2313432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Your Risks</a:t>
            </a:r>
            <a:endParaRPr/>
          </a:p>
        </p:txBody>
      </p:sp>
      <p:sp>
        <p:nvSpPr>
          <p:cNvPr id="213" name="Google Shape;213;p18"/>
          <p:cNvSpPr txBox="1"/>
          <p:nvPr/>
        </p:nvSpPr>
        <p:spPr>
          <a:xfrm>
            <a:off x="4764024" y="3529584"/>
            <a:ext cx="2825496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The specific risks that come with that archetype, and the signs of them you are probably already seeing.</a:t>
            </a:r>
            <a:endParaRPr/>
          </a:p>
        </p:txBody>
      </p:sp>
      <p:sp>
        <p:nvSpPr>
          <p:cNvPr id="215" name="Google Shape;215;p18"/>
          <p:cNvSpPr txBox="1"/>
          <p:nvPr/>
        </p:nvSpPr>
        <p:spPr>
          <a:xfrm>
            <a:off x="8997696" y="2999232"/>
            <a:ext cx="2313432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Your Next Step</a:t>
            </a:r>
            <a:endParaRPr/>
          </a:p>
        </p:txBody>
      </p:sp>
      <p:sp>
        <p:nvSpPr>
          <p:cNvPr id="216" name="Google Shape;216;p18"/>
          <p:cNvSpPr txBox="1"/>
          <p:nvPr/>
        </p:nvSpPr>
        <p:spPr>
          <a:xfrm>
            <a:off x="8485632" y="3529584"/>
            <a:ext cx="2825496" cy="960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2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 recommended next engagement, scoped to where you actually are rather than where you are told you should be.</a:t>
            </a:r>
            <a:endParaRPr/>
          </a:p>
        </p:txBody>
      </p:sp>
      <p:pic>
        <p:nvPicPr>
          <p:cNvPr id="223" name="Picture 222" descr="icon-gauge-d14383d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71" y="2980944"/>
            <a:ext cx="365760" cy="365760"/>
          </a:xfrm>
          <a:prstGeom prst="rect">
            <a:avLst/>
          </a:prstGeom>
        </p:spPr>
      </p:pic>
      <p:pic>
        <p:nvPicPr>
          <p:cNvPr id="224" name="Picture 223" descr="icon-warning-f7b9a78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4024" y="2980944"/>
            <a:ext cx="365760" cy="365760"/>
          </a:xfrm>
          <a:prstGeom prst="rect">
            <a:avLst/>
          </a:prstGeom>
        </p:spPr>
      </p:pic>
      <p:pic>
        <p:nvPicPr>
          <p:cNvPr id="225" name="Picture 224" descr="icon-list-e8b03e6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5632" y="2980944"/>
            <a:ext cx="365760" cy="365760"/>
          </a:xfrm>
          <a:prstGeom prst="rect">
            <a:avLst/>
          </a:prstGeom>
        </p:spPr>
      </p:pic>
      <p:sp>
        <p:nvSpPr>
          <p:cNvPr id="199" name="TextBox 198"/>
          <p:cNvSpPr txBox="1"/>
          <p:nvPr/>
        </p:nvSpPr>
        <p:spPr>
          <a:xfrm>
            <a:off x="758952" y="4983480"/>
            <a:ext cx="10671048" cy="292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1900" b="0" dirty="0">
                <a:solidFill>
                  <a:srgbClr val="FFFFFF"/>
                </a:solidFill>
                <a:latin typeface="Lato"/>
              </a:rPr>
              <a:t>Ten minutes gives you a clear picture of where you stand, </a:t>
            </a:r>
            <a:r>
              <a:rPr lang="en-US" sz="1900" b="1" dirty="0">
                <a:solidFill>
                  <a:srgbClr val="00FFFF"/>
                </a:solidFill>
                <a:latin typeface="Lato"/>
              </a:rPr>
              <a:t>and a plan you can take to your board.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4;p13" descr="image.png">
            <a:extLst>
              <a:ext uri="{FF2B5EF4-FFF2-40B4-BE49-F238E27FC236}">
                <a16:creationId xmlns:a16="http://schemas.microsoft.com/office/drawing/2014/main" id="{DCE01FC9-34AF-BF7B-ECD4-E8DBC5F90A30}"/>
              </a:ext>
            </a:extLst>
          </p:cNvPr>
          <p:cNvPicPr preferRelativeResize="0"/>
          <p:nvPr/>
        </p:nvPicPr>
        <p:blipFill rotWithShape="1">
          <a:blip r:embed="rId3">
            <a:alphaModFix amt="95000"/>
          </a:blip>
          <a:srcRect b="13710"/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AE82FC-6933-C779-C073-818A5BB03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579" y="6127459"/>
            <a:ext cx="2065671" cy="5693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A3A2AE-42AD-7300-3708-CD6236434B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79" y="6145618"/>
            <a:ext cx="2303796" cy="537553"/>
          </a:xfrm>
          <a:prstGeom prst="rect">
            <a:avLst/>
          </a:prstGeom>
        </p:spPr>
      </p:pic>
      <p:sp>
        <p:nvSpPr>
          <p:cNvPr id="226" name="Google Shape;226;p19"/>
          <p:cNvSpPr txBox="1"/>
          <p:nvPr/>
        </p:nvSpPr>
        <p:spPr>
          <a:xfrm>
            <a:off x="495299" y="999723"/>
            <a:ext cx="11201400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1" i="0" u="none" strike="noStrike" cap="none" dirty="0">
                <a:solidFill>
                  <a:srgbClr val="00FFFF"/>
                </a:solidFill>
                <a:latin typeface="Poppins"/>
                <a:ea typeface="Poppins"/>
                <a:cs typeface="Poppins"/>
                <a:sym typeface="Poppins"/>
              </a:rPr>
              <a:t>M-Files is the vehicle</a:t>
            </a:r>
            <a:br>
              <a:rPr lang="en-US" sz="6000" b="1" i="0" u="none" strike="noStrike" cap="none" dirty="0">
                <a:solidFill>
                  <a:srgbClr val="00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6000" b="1" i="0" u="none" strike="noStrike" cap="none" dirty="0">
                <a:solidFill>
                  <a:srgbClr val="00FFFF"/>
                </a:solidFill>
                <a:latin typeface="Poppins"/>
                <a:ea typeface="Poppins"/>
                <a:cs typeface="Poppins"/>
                <a:sym typeface="Poppins"/>
              </a:rPr>
              <a:t>for AI readiness</a:t>
            </a:r>
            <a:r>
              <a:rPr lang="en-US" sz="6000" b="1" dirty="0">
                <a:solidFill>
                  <a:srgbClr val="00FFFF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227" name="Google Shape;227;p19"/>
          <p:cNvSpPr txBox="1"/>
          <p:nvPr/>
        </p:nvSpPr>
        <p:spPr>
          <a:xfrm>
            <a:off x="1809750" y="3154680"/>
            <a:ext cx="8572500" cy="1357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AI runs on business context, and M-Files is the best platform on the market for building it. See where you are in the journey and identify the right next step at </a:t>
            </a:r>
            <a:r>
              <a:rPr lang="en-US" sz="2100" b="0" i="0" u="none" strike="noStrike" cap="none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  <a:hlinkClick r:id="rId6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zeroclickenterprise.ai</a:t>
            </a:r>
            <a:r>
              <a:rPr lang="en-US" sz="2100" b="0" i="0" u="none" strike="noStrike" cap="none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29E13E1-2ED7-4003-B870-A9718E63F075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e30e3e7a-7982-460b-b40b-1937db99100d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1884</Words>
  <Application>Microsoft Office PowerPoint</Application>
  <PresentationFormat>Widescreen</PresentationFormat>
  <Paragraphs>170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Poppins SemiBold</vt:lpstr>
      <vt:lpstr>Lato</vt:lpstr>
      <vt:lpstr>Arial</vt:lpstr>
      <vt:lpstr>Calibri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Jon Chartrand</cp:lastModifiedBy>
  <cp:revision>9</cp:revision>
  <dcterms:modified xsi:type="dcterms:W3CDTF">2026-09-23T21:21:54Z</dcterms:modified>
</cp:coreProperties>
</file>