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60" r:id="rId5"/>
    <p:sldId id="259" r:id="rId6"/>
    <p:sldId id="263" r:id="rId7"/>
    <p:sldId id="261" r:id="rId8"/>
    <p:sldId id="262" r:id="rId9"/>
  </p:sldIdLst>
  <p:sldSz cx="12192000" cy="6858000"/>
  <p:notesSz cx="6858000" cy="9144000"/>
  <p:embeddedFontLst>
    <p:embeddedFont>
      <p:font typeface="Lato" panose="020F0502020204030203" pitchFamily="34" charset="0"/>
      <p:regular r:id="rId11"/>
      <p:bold r:id="rId12"/>
      <p:italic r:id="rId13"/>
      <p:boldItalic r:id="rId14"/>
    </p:embeddedFont>
    <p:embeddedFont>
      <p:font typeface="Poppins" panose="00000500000000000000" pitchFamily="2" charset="0"/>
      <p:regular r:id="rId15"/>
      <p:bold r:id="rId16"/>
      <p:italic r:id="rId17"/>
      <p:boldItalic r:id="rId18"/>
    </p:embeddedFont>
    <p:embeddedFont>
      <p:font typeface="Poppins SemiBold" panose="000007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28" autoAdjust="0"/>
  </p:normalViewPr>
  <p:slideViewPr>
    <p:cSldViewPr snapToGrid="0">
      <p:cViewPr varScale="1">
        <p:scale>
          <a:sx n="118" d="100"/>
          <a:sy n="118" d="100"/>
        </p:scale>
        <p:origin x="63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newswire.com/news-releases/new-research-from-plangrid-and-fmi-identifies-factors-costing-the-construction-industry-more-than-177-billion-annually-300689826.html"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autodesk.com/blogs/construction/construction-industry-statistics/" TargetMode="External"/><Relationship Id="rId4" Type="http://schemas.openxmlformats.org/officeDocument/2006/relationships/hyperlink" Target="https://www.planradar.com/us/information-loss-in-construct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You're not pitching software. You're asserting that M-Files solves a specific, expensive problem that construction firms deal with every day — and that TEAM IM has already built the solution.</a:t>
            </a:r>
          </a:p>
          <a:p>
            <a:r>
              <a:rPr lang="en-US" dirty="0"/>
              <a:t>"Before we get into the slides, I want to frame what this actually is — because M-Files for Construction isn't a product pitch. It's a solution assertion. What we're saying is that construction firms of your scale are losing real money and real time because the information that runs your projects — drawings, change orders, contracts, subcontractor records — lives in disconnected places and nobody owns the thread that connects them. M-Files is that thread. What we call the 'golden thread of truth' — a single connected layer of context that spans your enterprise platforms, your field operations, and your project lifecycle from </a:t>
            </a:r>
            <a:r>
              <a:rPr lang="en-US" dirty="0" err="1"/>
              <a:t>groundbreak</a:t>
            </a:r>
            <a:r>
              <a:rPr lang="en-US" dirty="0"/>
              <a:t> through closeout. That's what we're here to talk about today."</a:t>
            </a:r>
          </a:p>
          <a:p>
            <a:r>
              <a:rPr lang="en-US" i="1" dirty="0"/>
              <a:t>"To make sure we focus on what matters most to you — as your project portfolio scales, how are you currently ensuring a single unbroken line of truth across your drawing sets, contracts, and field teams?"</a:t>
            </a:r>
            <a:endParaRPr lang="en-US"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The industry-wide cost of broken information flow. Walk all four stats as a cumulative case — each one should land harder than the last. This slide should feel like pressure building, not a data dump.</a:t>
            </a:r>
          </a:p>
          <a:p>
            <a:r>
              <a:rPr lang="en-US" dirty="0"/>
              <a:t>"We both know construction is a brutal industry. Razor-thin margins, punishing timelines, regulatory pressure at every phase. So when we talk about information management, we're not talking about filing systems — we're talking about where your margin goes. Thirty-five percent of project hours lost just hunting for information and managing administrative drag. Thirty-one billion dollars in rework costs every year in the U.S. alone — not from bad workmanship, from bad data and miscommunication. Ninety percent of projects not completed on time, with inadequate information exchange cited as the primary cause. And fifty-two percent of all construction rework traces directly to outdated or missing documents reaching the field. Not bad workmanship. Documents. That's the broken thread."</a:t>
            </a:r>
          </a:p>
          <a:p>
            <a:r>
              <a:rPr lang="en-US" i="1" dirty="0"/>
              <a:t>"When a critical drawing revision or change order gets trapped in a personal email inbox or a site silo — what's the direct impact on your field scheduling and your bottom-line profit?"</a:t>
            </a:r>
            <a:endParaRPr lang="en-US" dirty="0"/>
          </a:p>
          <a:p>
            <a:r>
              <a:rPr lang="en-US" b="1" dirty="0"/>
              <a:t>Sources:</a:t>
            </a:r>
            <a:endParaRPr lang="en-US" dirty="0"/>
          </a:p>
          <a:p>
            <a:r>
              <a:rPr lang="en-US" dirty="0"/>
              <a:t>35% and $31B: PlanGrid/FMI "Construction Disconnected" (2018) — </a:t>
            </a:r>
            <a:r>
              <a:rPr lang="en-US" dirty="0">
                <a:hlinkClick r:id="rId3"/>
              </a:rPr>
              <a:t>https://www.prnewswire.com/news-releases/new-research-from-plangrid-and-fmi-identifies-factors-costing-the-construction-industry-more-than-177-billion-annually-300689826.html</a:t>
            </a:r>
            <a:endParaRPr lang="en-US" dirty="0"/>
          </a:p>
          <a:p>
            <a:r>
              <a:rPr lang="en-US" dirty="0"/>
              <a:t>90%: </a:t>
            </a:r>
            <a:r>
              <a:rPr lang="en-US" dirty="0" err="1"/>
              <a:t>PlanRadar</a:t>
            </a:r>
            <a:r>
              <a:rPr lang="en-US" dirty="0"/>
              <a:t> — </a:t>
            </a:r>
            <a:r>
              <a:rPr lang="en-US" dirty="0">
                <a:hlinkClick r:id="rId4"/>
              </a:rPr>
              <a:t>https://www.planradar.com/us/information-loss-in-construction/</a:t>
            </a:r>
            <a:endParaRPr lang="en-US" dirty="0"/>
          </a:p>
          <a:p>
            <a:r>
              <a:rPr lang="en-US" dirty="0"/>
              <a:t>52%: Autodesk/FMI — </a:t>
            </a:r>
            <a:r>
              <a:rPr lang="en-US" dirty="0">
                <a:hlinkClick r:id="rId5"/>
              </a:rPr>
              <a:t>https://www.autodesk.com/blogs/construction/construction-industry-statistics/</a:t>
            </a:r>
            <a:endParaRPr lang="en-US"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Field execution tools are purpose-built for the present moment — which means they're also purpose-built to forget. M-Files fills the permanent memory gap those tools leave behind.</a:t>
            </a:r>
          </a:p>
          <a:p>
            <a:r>
              <a:rPr lang="en-US" dirty="0"/>
              <a:t>"Here's the structural problem. The tools your teams already use — Procore, Autodesk, whatever's running on site — are built for right now. Active tasks, current punch lists, today's schedule. That's exactly what they should do, and they do it well. But 'right now' is also where your project context goes to die. Drawing revision histories trapped at the site level. Change order trails scattered across personal inboxes. Closeout documentation that nobody started assembling until the job was already done. M-Files isn't a replacement for any of those tools. It's the enterprise layer that sits behind them — capturing everything those tools touch and preserving it permanently. Think of it as long-term project memory. Every job you've ever run, every approval, every revision, every sign-off — connected, searchable, and defensible. That's the golden thread."</a:t>
            </a:r>
          </a:p>
          <a:p>
            <a:r>
              <a:rPr lang="en-US" i="1" dirty="0"/>
              <a:t>"When a project hits closeout and you transition from field to back office — how many hours does your team spend chasing subcontractor records just to compile a compliant handover package?"</a:t>
            </a:r>
            <a:endParaRPr lang="en-US" dirty="0"/>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Before diving into what M-Files does for construction specifically, the prospect needs a 60-second understanding of what M-Files actually is as a platform — so the rest of the deck lands in context.</a:t>
            </a:r>
          </a:p>
          <a:p>
            <a:r>
              <a:rPr lang="en-US" dirty="0"/>
              <a:t>"Before we get into the construction-specific capabilities, let me give you a quick picture of the platform itself. M-Files is a content management platform — but the way it thinks about content is fundamentally different from what you've probably seen before. Most systems organize documents by where they live — a folder structure, a SharePoint library, a shared drive. M-Files organizes by what a document </a:t>
            </a:r>
            <a:r>
              <a:rPr lang="en-US" i="1" dirty="0"/>
              <a:t>is</a:t>
            </a:r>
            <a:r>
              <a:rPr lang="en-US" dirty="0"/>
              <a:t> — its metadata. A change order knows it's a change order. It knows which project it belongs to, which vendor, which approval state it's in. That's what we mean by context-first. That context is also what makes integration work the way it does — because M-Files isn't replacing your existing platforms, it's connecting across all of them. If a system has an API, M-Files talks to it. And because Microsoft is a deep strategic partner, that 365 integration — Teams, Outlook, SharePoint — runs natively. Five thousand organizations across construction, government, and regulated industries are running on this foundation. That's what we're building your construction solution on top of."</a:t>
            </a:r>
          </a:p>
          <a:p>
            <a:r>
              <a:rPr lang="en-US" i="1" dirty="0"/>
              <a:t>No discovery prompt on this slide — it's an orientation slide, not a discovery moment. Keep it conversational and move forward.</a:t>
            </a:r>
            <a:endParaRPr lang="en-US" dirty="0"/>
          </a:p>
          <a:p>
            <a:pPr marL="158750" indent="0">
              <a:buNone/>
            </a:pPr>
            <a:endParaRPr lang="en-US" dirty="0"/>
          </a:p>
        </p:txBody>
      </p:sp>
      <p:sp>
        <p:nvSpPr>
          <p:cNvPr id="173" name="Google Shape;1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TEAM IM doesn't show up and start building from scratch. Pre-engineered, construction-specific configurations mean faster deployment, lower risk, and a system that already speaks the language of the industry.</a:t>
            </a:r>
          </a:p>
          <a:p>
            <a:r>
              <a:rPr lang="en-US" dirty="0"/>
              <a:t>"One of the first questions we get at this point is 'how long does something like this take to stand up?' And the honest answer is: faster than you'd expect, because we're not starting from zero. What you're looking at here are pre-engineered configurations — metadata structures, document workflows, contract lifecycle governance — that were built specifically for construction and hardened through real deployments with firms like Fulton Hogan, a tier-one civil contractor. Bid tracking, package management, contract lifecycle — these aren't features we configure on the fly for your environment. They're scaffolding we bring in on day one. The practical result is that your team isn't waiting on a custom build, and you're not paying for us to figure out your industry while we go."</a:t>
            </a:r>
          </a:p>
          <a:p>
            <a:r>
              <a:rPr lang="en-US" i="1" dirty="0"/>
              <a:t>"When you stand up a new job site or joint venture — how much time is your team losing trying to manually engineer document control structures and vendor tracking forms from scratch?"</a:t>
            </a:r>
            <a:endParaRPr lang="en-US" dirty="0"/>
          </a:p>
        </p:txBody>
      </p:sp>
      <p:sp>
        <p:nvSpPr>
          <p:cNvPr id="149" name="Google Shape;1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ED94BB29-C6CE-8B32-E3EE-90D38674587A}"/>
            </a:ext>
          </a:extLst>
        </p:cNvPr>
        <p:cNvGrpSpPr/>
        <p:nvPr/>
      </p:nvGrpSpPr>
      <p:grpSpPr>
        <a:xfrm>
          <a:off x="0" y="0"/>
          <a:ext cx="0" cy="0"/>
          <a:chOff x="0" y="0"/>
          <a:chExt cx="0" cy="0"/>
        </a:xfrm>
      </p:grpSpPr>
      <p:sp>
        <p:nvSpPr>
          <p:cNvPr id="172" name="Google Shape;172;p5:notes">
            <a:extLst>
              <a:ext uri="{FF2B5EF4-FFF2-40B4-BE49-F238E27FC236}">
                <a16:creationId xmlns:a16="http://schemas.microsoft.com/office/drawing/2014/main" id="{70538300-33A0-FACE-9F33-743622BA7A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Document control that stops at the site trailer isn't document control. The system has to reach the physical edge of the job — and it has to work where cell service doesn't.</a:t>
            </a:r>
          </a:p>
          <a:p>
            <a:r>
              <a:rPr lang="en-US" dirty="0"/>
              <a:t>"Enterprise document control that stops at the trailer door isn't enterprise document control. Your risk doesn't stop there, and neither does ours. We extend M-Files to the physical edge of the job site through a mobile integration called JourneyApps — and critically, it's offline-first. That means it works on remote sites with no cell service. Field inspections, quality punch lists, photo evidence, signatures — all of it captured on device and synced automatically back to the master platform the moment connectivity is available. Nothing sitting in a personal phone. Nothing trapped in a third-party app that your back office can't see. Fulton Hogan validated this in enterprise civil environments — which is about as demanding a field validation as you can get."</a:t>
            </a:r>
          </a:p>
          <a:p>
            <a:r>
              <a:rPr lang="en-US" i="1" dirty="0"/>
              <a:t>"If an auditor or building inspector challenged an on-site modification tomorrow — how confident are you that your field team could immediately pull the signed change order directly from your master contract folder?"</a:t>
            </a:r>
            <a:endParaRPr lang="en-US" dirty="0"/>
          </a:p>
        </p:txBody>
      </p:sp>
      <p:sp>
        <p:nvSpPr>
          <p:cNvPr id="173" name="Google Shape;173;p5:notes">
            <a:extLst>
              <a:ext uri="{FF2B5EF4-FFF2-40B4-BE49-F238E27FC236}">
                <a16:creationId xmlns:a16="http://schemas.microsoft.com/office/drawing/2014/main" id="{1DA781EA-0EBA-9384-FB71-0FB06EB948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4757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800" b="1" dirty="0"/>
              <a:t>Establishes:</a:t>
            </a:r>
            <a:r>
              <a:rPr lang="en-US" sz="1800" dirty="0"/>
              <a:t> This is the reframe. Stop talking about document management and start talking about what the prospect actually cares about — margin, schedule, and legal exposure. These are the three business outcomes M-Files delivers.</a:t>
            </a:r>
          </a:p>
          <a:p>
            <a:r>
              <a:rPr lang="en-US" sz="1800" dirty="0"/>
              <a:t>"I want to step back from the feature conversation for a second and talk about what this actually means for your business — because this isn't a document management story. It's a margin protection story. The three outcomes we consistently deliver: first, plugging the change-order margin leaks that bleed profit on every job because approvals were slow or untracked. Second, eliminating the closeout scavenger hunt — instead of losing weeks at the end of a project chasing subcontractor records, your handover package assembles itself continuously from day one. And third, building a defensible position — an immutable, transparent record of every approval, every drawing version, every sign-off, that holds up if a claim ever goes legal. Those are the three things M-Files for Construction protects."</a:t>
            </a:r>
          </a:p>
          <a:p>
            <a:r>
              <a:rPr lang="en-US" sz="1800" i="1" dirty="0"/>
              <a:t>"Of those three outcomes — protecting margins from leakage, eliminating closeout delays, or neutralizing legal risk — which one is the highest priority for your leadership team right now?"</a:t>
            </a:r>
            <a:endParaRPr lang="en-US" sz="1800" dirty="0"/>
          </a:p>
        </p:txBody>
      </p:sp>
      <p:sp>
        <p:nvSpPr>
          <p:cNvPr id="196" name="Google Shape;1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Establishes:</a:t>
            </a:r>
            <a:r>
              <a:rPr lang="en-US" dirty="0"/>
              <a:t> Close the overview and move to a concrete next step. The ask is a tailored walkthrough — not a generic demo — framed around mapping the golden thread to their specific workflows.</a:t>
            </a:r>
          </a:p>
          <a:p>
            <a:r>
              <a:rPr lang="en-US" dirty="0"/>
              <a:t>"What we'd suggest as a logical next step is a tailored walkthrough — and I want to be clear that this isn't a generic product demo. What we do is map the golden thread directly to your project workflows — your specific document types, your handover process, your field integration points — and show you how other contractors at your scale are using this to protect their margins and close out cleaner. Ideally we'd have your project delivery leads or operations team in the room for that conversation, because that's where the real mapping happens."</a:t>
            </a:r>
          </a:p>
          <a:p>
            <a:r>
              <a:rPr lang="en-US" i="1" dirty="0"/>
              <a:t>"Based on what we've walked through today — does it make sense to get your project delivery or operations team into a session where we build that map together?"</a:t>
            </a:r>
            <a:endParaRPr lang="en-US" dirty="0"/>
          </a:p>
        </p:txBody>
      </p:sp>
      <p:sp>
        <p:nvSpPr>
          <p:cNvPr id="219" name="Google Shape;2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teamim.com/meetings/tomorsat/mfiles-construction-intro" TargetMode="Externa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sp>
        <p:nvSpPr>
          <p:cNvPr id="86" name="Google Shape;86;p13"/>
          <p:cNvSpPr txBox="1"/>
          <p:nvPr/>
        </p:nvSpPr>
        <p:spPr>
          <a:xfrm>
            <a:off x="800100" y="6308645"/>
            <a:ext cx="4168174"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Lato"/>
              </a:rPr>
              <a:t>Powered by 	</a:t>
            </a: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Lato"/>
              </a:rPr>
              <a:t>                       </a:t>
            </a:r>
            <a:r>
              <a:rPr lang="en-US" sz="16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Lato"/>
              </a:rPr>
              <a:t>| teamim.com</a:t>
            </a:r>
            <a:endParaRPr sz="1800" dirty="0">
              <a:latin typeface="Calibri" panose="020F0502020204030204" pitchFamily="34" charset="0"/>
              <a:ea typeface="Calibri" panose="020F0502020204030204" pitchFamily="34" charset="0"/>
              <a:cs typeface="Calibri" panose="020F0502020204030204" pitchFamily="34" charset="0"/>
            </a:endParaRPr>
          </a:p>
        </p:txBody>
      </p:sp>
      <p:sp>
        <p:nvSpPr>
          <p:cNvPr id="88" name="Google Shape;88;p13"/>
          <p:cNvSpPr txBox="1"/>
          <p:nvPr/>
        </p:nvSpPr>
        <p:spPr>
          <a:xfrm>
            <a:off x="4360546" y="1832229"/>
            <a:ext cx="7204711" cy="914096"/>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5400" b="1" i="0" u="none" strike="noStrike" cap="none" dirty="0">
                <a:solidFill>
                  <a:srgbClr val="FFFFFF"/>
                </a:solidFill>
                <a:latin typeface="Poppins" panose="00000500000000000000" pitchFamily="2" charset="0"/>
                <a:ea typeface="Calibri" panose="020F0502020204030204" pitchFamily="34" charset="0"/>
                <a:cs typeface="Poppins" panose="00000500000000000000" pitchFamily="2" charset="0"/>
                <a:sym typeface="Poppins"/>
              </a:rPr>
              <a:t>for Construction</a:t>
            </a:r>
            <a:endParaRPr sz="1100" dirty="0">
              <a:latin typeface="Poppins" panose="00000500000000000000" pitchFamily="2" charset="0"/>
              <a:ea typeface="Calibri" panose="020F0502020204030204" pitchFamily="34" charset="0"/>
              <a:cs typeface="Poppins" panose="00000500000000000000" pitchFamily="2" charset="0"/>
            </a:endParaRPr>
          </a:p>
        </p:txBody>
      </p:sp>
      <p:sp>
        <p:nvSpPr>
          <p:cNvPr id="3" name="TextBox 2">
            <a:extLst>
              <a:ext uri="{FF2B5EF4-FFF2-40B4-BE49-F238E27FC236}">
                <a16:creationId xmlns:a16="http://schemas.microsoft.com/office/drawing/2014/main" id="{CEB5D081-C67E-C5F8-12AA-3D2DC426073A}"/>
              </a:ext>
            </a:extLst>
          </p:cNvPr>
          <p:cNvSpPr txBox="1"/>
          <p:nvPr/>
        </p:nvSpPr>
        <p:spPr>
          <a:xfrm>
            <a:off x="748678" y="2909054"/>
            <a:ext cx="8531816" cy="584775"/>
          </a:xfrm>
          <a:prstGeom prst="rect">
            <a:avLst/>
          </a:prstGeom>
          <a:noFill/>
        </p:spPr>
        <p:txBody>
          <a:bodyPr wrap="square">
            <a:spAutoFit/>
          </a:bodyPr>
          <a:lstStyle/>
          <a:p>
            <a:pPr marL="0" indent="0">
              <a:buNone/>
            </a:pPr>
            <a:r>
              <a:rPr lang="en-US" sz="3200" b="1" dirty="0">
                <a:solidFill>
                  <a:srgbClr val="CCD2E7"/>
                </a:solidFill>
                <a:latin typeface="Lato" panose="020F0502020204030203" pitchFamily="34" charset="0"/>
                <a:ea typeface="Lato" panose="020F0502020204030203" pitchFamily="34" charset="0"/>
                <a:cs typeface="Lato" panose="020F0502020204030203" pitchFamily="34" charset="0"/>
              </a:rPr>
              <a:t>Context-First Enterprise Control</a:t>
            </a:r>
          </a:p>
        </p:txBody>
      </p:sp>
      <p:sp>
        <p:nvSpPr>
          <p:cNvPr id="4" name="Text 5">
            <a:extLst>
              <a:ext uri="{FF2B5EF4-FFF2-40B4-BE49-F238E27FC236}">
                <a16:creationId xmlns:a16="http://schemas.microsoft.com/office/drawing/2014/main" id="{34A45ECD-959C-8AE5-3773-48113FACF505}"/>
              </a:ext>
            </a:extLst>
          </p:cNvPr>
          <p:cNvSpPr/>
          <p:nvPr/>
        </p:nvSpPr>
        <p:spPr>
          <a:xfrm>
            <a:off x="800100" y="3656558"/>
            <a:ext cx="9326880" cy="731520"/>
          </a:xfrm>
          <a:prstGeom prst="rect">
            <a:avLst/>
          </a:prstGeom>
          <a:noFill/>
          <a:ln/>
        </p:spPr>
        <p:txBody>
          <a:bodyPr wrap="square" lIns="0" tIns="0" rIns="0" bIns="0" rtlCol="0" anchor="ctr"/>
          <a:lstStyle/>
          <a:p>
            <a:pPr marL="0" indent="0">
              <a:buNone/>
            </a:pPr>
            <a:r>
              <a:rPr lang="en-US" sz="2000" i="1" dirty="0">
                <a:solidFill>
                  <a:srgbClr val="6C728D"/>
                </a:solidFill>
                <a:latin typeface="Lato" panose="020F0502020204030203" pitchFamily="34" charset="0"/>
                <a:ea typeface="Lato" panose="020F0502020204030203" pitchFamily="34" charset="0"/>
                <a:cs typeface="Lato" panose="020F0502020204030203" pitchFamily="34" charset="0"/>
              </a:rPr>
              <a:t>Breaking the silos between enterprise memory, operational documents, and field data.</a:t>
            </a:r>
          </a:p>
        </p:txBody>
      </p:sp>
      <p:pic>
        <p:nvPicPr>
          <p:cNvPr id="6" name="Picture 5">
            <a:extLst>
              <a:ext uri="{FF2B5EF4-FFF2-40B4-BE49-F238E27FC236}">
                <a16:creationId xmlns:a16="http://schemas.microsoft.com/office/drawing/2014/main" id="{315B2B19-D1A0-D9C9-D7FD-1F68C6FF4EDD}"/>
              </a:ext>
            </a:extLst>
          </p:cNvPr>
          <p:cNvPicPr>
            <a:picLocks noChangeAspect="1"/>
          </p:cNvPicPr>
          <p:nvPr/>
        </p:nvPicPr>
        <p:blipFill>
          <a:blip r:embed="rId4"/>
          <a:stretch>
            <a:fillRect/>
          </a:stretch>
        </p:blipFill>
        <p:spPr>
          <a:xfrm>
            <a:off x="1852930" y="6152617"/>
            <a:ext cx="1816132" cy="500532"/>
          </a:xfrm>
          <a:prstGeom prst="rect">
            <a:avLst/>
          </a:prstGeom>
        </p:spPr>
      </p:pic>
      <p:pic>
        <p:nvPicPr>
          <p:cNvPr id="8" name="Picture 7">
            <a:extLst>
              <a:ext uri="{FF2B5EF4-FFF2-40B4-BE49-F238E27FC236}">
                <a16:creationId xmlns:a16="http://schemas.microsoft.com/office/drawing/2014/main" id="{5136E21C-C59E-52BB-CAC7-A4412AC6BF2B}"/>
              </a:ext>
            </a:extLst>
          </p:cNvPr>
          <p:cNvPicPr>
            <a:picLocks noChangeAspect="1"/>
          </p:cNvPicPr>
          <p:nvPr/>
        </p:nvPicPr>
        <p:blipFill>
          <a:blip r:embed="rId5"/>
          <a:stretch>
            <a:fillRect/>
          </a:stretch>
        </p:blipFill>
        <p:spPr>
          <a:xfrm>
            <a:off x="800100" y="1730591"/>
            <a:ext cx="3429000" cy="800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1AE70BC4-B2EB-64B4-D7A4-6EC37E9288E2}"/>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sp>
        <p:nvSpPr>
          <p:cNvPr id="99" name="Google Shape;99;p14"/>
          <p:cNvSpPr txBox="1"/>
          <p:nvPr/>
        </p:nvSpPr>
        <p:spPr>
          <a:xfrm>
            <a:off x="762000" y="571500"/>
            <a:ext cx="1120140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dirty="0">
                <a:solidFill>
                  <a:srgbClr val="00FFFF"/>
                </a:solidFill>
                <a:latin typeface="Poppins SemiBold"/>
                <a:ea typeface="Poppins SemiBold"/>
                <a:cs typeface="Poppins SemiBold"/>
                <a:sym typeface="Poppins SemiBold"/>
              </a:rPr>
              <a:t>THE BROKEN THREAD</a:t>
            </a:r>
            <a:endParaRPr dirty="0"/>
          </a:p>
        </p:txBody>
      </p:sp>
      <p:sp>
        <p:nvSpPr>
          <p:cNvPr id="104" name="Google Shape;104;p14"/>
          <p:cNvSpPr txBox="1"/>
          <p:nvPr/>
        </p:nvSpPr>
        <p:spPr>
          <a:xfrm>
            <a:off x="762000" y="1981200"/>
            <a:ext cx="5143500" cy="762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6000" b="1" i="0" u="none" strike="noStrike" cap="none" dirty="0">
                <a:solidFill>
                  <a:srgbClr val="00FFFF"/>
                </a:solidFill>
                <a:latin typeface="Poppins"/>
                <a:ea typeface="Poppins"/>
                <a:cs typeface="Poppins"/>
                <a:sym typeface="Poppins"/>
              </a:rPr>
              <a:t>35%</a:t>
            </a:r>
            <a:endParaRPr dirty="0"/>
          </a:p>
        </p:txBody>
      </p:sp>
      <p:sp>
        <p:nvSpPr>
          <p:cNvPr id="105" name="Google Shape;105;p14"/>
          <p:cNvSpPr txBox="1"/>
          <p:nvPr/>
        </p:nvSpPr>
        <p:spPr>
          <a:xfrm>
            <a:off x="762000" y="2838450"/>
            <a:ext cx="3520440"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Project hours lost to hunting information and administrative drag.</a:t>
            </a:r>
            <a:endParaRPr dirty="0">
              <a:solidFill>
                <a:schemeClr val="bg1"/>
              </a:solidFill>
            </a:endParaRPr>
          </a:p>
        </p:txBody>
      </p:sp>
      <p:sp>
        <p:nvSpPr>
          <p:cNvPr id="106" name="Google Shape;106;p14"/>
          <p:cNvSpPr txBox="1"/>
          <p:nvPr/>
        </p:nvSpPr>
        <p:spPr>
          <a:xfrm>
            <a:off x="6286500" y="1981200"/>
            <a:ext cx="5143500"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6000" b="1" i="0" u="none" strike="noStrike" cap="none" dirty="0">
                <a:solidFill>
                  <a:srgbClr val="00FFFF"/>
                </a:solidFill>
                <a:latin typeface="Poppins"/>
                <a:ea typeface="Poppins"/>
                <a:cs typeface="Poppins"/>
                <a:sym typeface="Poppins"/>
              </a:rPr>
              <a:t>$31B</a:t>
            </a:r>
            <a:endParaRPr dirty="0"/>
          </a:p>
        </p:txBody>
      </p:sp>
      <p:sp>
        <p:nvSpPr>
          <p:cNvPr id="107" name="Google Shape;107;p14"/>
          <p:cNvSpPr txBox="1"/>
          <p:nvPr/>
        </p:nvSpPr>
        <p:spPr>
          <a:xfrm>
            <a:off x="6286500" y="2838450"/>
            <a:ext cx="3947160"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lost annually in the U.S. to rework caused by poor project data and miscommunication.</a:t>
            </a:r>
            <a:endParaRPr dirty="0">
              <a:solidFill>
                <a:schemeClr val="bg1"/>
              </a:solidFill>
            </a:endParaRPr>
          </a:p>
        </p:txBody>
      </p:sp>
      <p:sp>
        <p:nvSpPr>
          <p:cNvPr id="108" name="Google Shape;108;p14"/>
          <p:cNvSpPr txBox="1"/>
          <p:nvPr/>
        </p:nvSpPr>
        <p:spPr>
          <a:xfrm>
            <a:off x="762000" y="3676650"/>
            <a:ext cx="5143500" cy="762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6000" b="1" i="0" u="none" strike="noStrike" cap="none">
                <a:solidFill>
                  <a:srgbClr val="00FFFF"/>
                </a:solidFill>
                <a:latin typeface="Poppins"/>
                <a:ea typeface="Poppins"/>
                <a:cs typeface="Poppins"/>
                <a:sym typeface="Poppins"/>
              </a:rPr>
              <a:t>90%</a:t>
            </a:r>
            <a:endParaRPr/>
          </a:p>
        </p:txBody>
      </p:sp>
      <p:sp>
        <p:nvSpPr>
          <p:cNvPr id="109" name="Google Shape;109;p14"/>
          <p:cNvSpPr txBox="1"/>
          <p:nvPr/>
        </p:nvSpPr>
        <p:spPr>
          <a:xfrm>
            <a:off x="762000" y="4533900"/>
            <a:ext cx="3703320"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projects not completed on time due to inadequate information exchange</a:t>
            </a:r>
            <a:endParaRPr dirty="0">
              <a:solidFill>
                <a:schemeClr val="bg1"/>
              </a:solidFill>
            </a:endParaRPr>
          </a:p>
        </p:txBody>
      </p:sp>
      <p:sp>
        <p:nvSpPr>
          <p:cNvPr id="110" name="Google Shape;110;p14"/>
          <p:cNvSpPr txBox="1"/>
          <p:nvPr/>
        </p:nvSpPr>
        <p:spPr>
          <a:xfrm>
            <a:off x="6286500" y="3676650"/>
            <a:ext cx="5143500"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6000" b="1" i="0" u="none" strike="noStrike" cap="none" dirty="0">
                <a:solidFill>
                  <a:srgbClr val="00FFFF"/>
                </a:solidFill>
                <a:latin typeface="Poppins"/>
                <a:ea typeface="Poppins"/>
                <a:cs typeface="Poppins"/>
                <a:sym typeface="Poppins"/>
              </a:rPr>
              <a:t>52%</a:t>
            </a:r>
            <a:endParaRPr dirty="0"/>
          </a:p>
        </p:txBody>
      </p:sp>
      <p:sp>
        <p:nvSpPr>
          <p:cNvPr id="111" name="Google Shape;111;p14"/>
          <p:cNvSpPr txBox="1"/>
          <p:nvPr/>
        </p:nvSpPr>
        <p:spPr>
          <a:xfrm>
            <a:off x="6286500" y="4533900"/>
            <a:ext cx="4160520"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of construction rework traces directly to outdated or missing documents in the field.</a:t>
            </a:r>
            <a:endParaRPr dirty="0">
              <a:solidFill>
                <a:schemeClr val="bg1"/>
              </a:solidFill>
            </a:endParaRPr>
          </a:p>
        </p:txBody>
      </p:sp>
      <p:pic>
        <p:nvPicPr>
          <p:cNvPr id="4" name="Picture 3">
            <a:extLst>
              <a:ext uri="{FF2B5EF4-FFF2-40B4-BE49-F238E27FC236}">
                <a16:creationId xmlns:a16="http://schemas.microsoft.com/office/drawing/2014/main" id="{138F4B30-59CB-4D30-33B0-B8334978B8B3}"/>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5" name="Picture 4">
            <a:extLst>
              <a:ext uri="{FF2B5EF4-FFF2-40B4-BE49-F238E27FC236}">
                <a16:creationId xmlns:a16="http://schemas.microsoft.com/office/drawing/2014/main" id="{D5A0456B-F96D-543E-D91F-290481CEC904}"/>
              </a:ext>
            </a:extLst>
          </p:cNvPr>
          <p:cNvPicPr>
            <a:picLocks noChangeAspect="1"/>
          </p:cNvPicPr>
          <p:nvPr/>
        </p:nvPicPr>
        <p:blipFill>
          <a:blip r:embed="rId5"/>
          <a:stretch>
            <a:fillRect/>
          </a:stretch>
        </p:blipFill>
        <p:spPr>
          <a:xfrm>
            <a:off x="277479" y="6145618"/>
            <a:ext cx="2303796" cy="53755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02D9E9C8-4B03-584B-6237-88D2DFAC3952}"/>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117" name="Google Shape;117;p15" descr="image.png"/>
          <p:cNvPicPr preferRelativeResize="0"/>
          <p:nvPr/>
        </p:nvPicPr>
        <p:blipFill rotWithShape="1">
          <a:blip r:embed="rId4">
            <a:alphaModFix/>
          </a:blip>
          <a:srcRect/>
          <a:stretch/>
        </p:blipFill>
        <p:spPr>
          <a:xfrm>
            <a:off x="762000" y="1780282"/>
            <a:ext cx="5048250" cy="3411735"/>
          </a:xfrm>
          <a:prstGeom prst="rect">
            <a:avLst/>
          </a:prstGeom>
          <a:noFill/>
          <a:ln>
            <a:noFill/>
          </a:ln>
        </p:spPr>
      </p:pic>
      <p:pic>
        <p:nvPicPr>
          <p:cNvPr id="118" name="Google Shape;118;p15" descr="image.png"/>
          <p:cNvPicPr preferRelativeResize="0"/>
          <p:nvPr/>
        </p:nvPicPr>
        <p:blipFill rotWithShape="1">
          <a:blip r:embed="rId4">
            <a:alphaModFix/>
          </a:blip>
          <a:srcRect/>
          <a:stretch/>
        </p:blipFill>
        <p:spPr>
          <a:xfrm>
            <a:off x="6381750" y="1780282"/>
            <a:ext cx="5048250" cy="3411735"/>
          </a:xfrm>
          <a:prstGeom prst="rect">
            <a:avLst/>
          </a:prstGeom>
          <a:noFill/>
          <a:ln>
            <a:noFill/>
          </a:ln>
        </p:spPr>
      </p:pic>
      <p:sp>
        <p:nvSpPr>
          <p:cNvPr id="120" name="Google Shape;120;p15"/>
          <p:cNvSpPr txBox="1"/>
          <p:nvPr/>
        </p:nvSpPr>
        <p:spPr>
          <a:xfrm>
            <a:off x="762000" y="571500"/>
            <a:ext cx="11201400" cy="685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a:solidFill>
                  <a:srgbClr val="00FFFF"/>
                </a:solidFill>
                <a:latin typeface="Poppins SemiBold"/>
                <a:ea typeface="Poppins SemiBold"/>
                <a:cs typeface="Poppins SemiBold"/>
                <a:sym typeface="Poppins SemiBold"/>
              </a:rPr>
              <a:t>THE LIFECYCLE GAP</a:t>
            </a:r>
            <a:endParaRPr/>
          </a:p>
        </p:txBody>
      </p:sp>
      <p:pic>
        <p:nvPicPr>
          <p:cNvPr id="125" name="Google Shape;125;p15" descr="image.png"/>
          <p:cNvPicPr preferRelativeResize="0"/>
          <p:nvPr/>
        </p:nvPicPr>
        <p:blipFill rotWithShape="1">
          <a:blip r:embed="rId5">
            <a:alphaModFix/>
          </a:blip>
          <a:srcRect/>
          <a:stretch/>
        </p:blipFill>
        <p:spPr>
          <a:xfrm>
            <a:off x="1095375" y="2066032"/>
            <a:ext cx="4429125" cy="400050"/>
          </a:xfrm>
          <a:prstGeom prst="rect">
            <a:avLst/>
          </a:prstGeom>
          <a:noFill/>
          <a:ln>
            <a:noFill/>
          </a:ln>
        </p:spPr>
      </p:pic>
      <p:sp>
        <p:nvSpPr>
          <p:cNvPr id="126" name="Google Shape;126;p15"/>
          <p:cNvSpPr txBox="1"/>
          <p:nvPr/>
        </p:nvSpPr>
        <p:spPr>
          <a:xfrm>
            <a:off x="1095375" y="2656582"/>
            <a:ext cx="4650581"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dirty="0">
                <a:solidFill>
                  <a:srgbClr val="FFFFFF"/>
                </a:solidFill>
                <a:latin typeface="Poppins"/>
                <a:ea typeface="Poppins"/>
                <a:cs typeface="Poppins"/>
                <a:sym typeface="Poppins"/>
              </a:rPr>
              <a:t>The Field Silo </a:t>
            </a:r>
            <a:r>
              <a:rPr lang="en-US" b="1" i="0" u="none" strike="noStrike" cap="none" dirty="0">
                <a:solidFill>
                  <a:srgbClr val="FFFFFF"/>
                </a:solidFill>
                <a:latin typeface="Poppins"/>
                <a:ea typeface="Poppins"/>
                <a:cs typeface="Poppins"/>
                <a:sym typeface="Poppins"/>
              </a:rPr>
              <a:t>(Where Context Dies)</a:t>
            </a:r>
            <a:r>
              <a:rPr lang="en-US" sz="1800" b="1" i="0" u="none" strike="noStrike" cap="none" dirty="0">
                <a:solidFill>
                  <a:srgbClr val="FFFFFF"/>
                </a:solidFill>
                <a:latin typeface="Poppins"/>
                <a:ea typeface="Poppins"/>
                <a:cs typeface="Poppins"/>
                <a:sym typeface="Poppins"/>
              </a:rPr>
              <a:t> </a:t>
            </a:r>
            <a:endParaRPr dirty="0"/>
          </a:p>
        </p:txBody>
      </p:sp>
      <p:sp>
        <p:nvSpPr>
          <p:cNvPr id="127" name="Google Shape;127;p15"/>
          <p:cNvSpPr txBox="1"/>
          <p:nvPr/>
        </p:nvSpPr>
        <p:spPr>
          <a:xfrm>
            <a:off x="1095374" y="3024192"/>
            <a:ext cx="4429125" cy="290849"/>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1" i="0" u="none" strike="noStrike" cap="none" dirty="0">
                <a:solidFill>
                  <a:srgbClr val="00FFFF"/>
                </a:solidFill>
                <a:latin typeface="Lato"/>
                <a:ea typeface="Lato"/>
                <a:cs typeface="Lato"/>
                <a:sym typeface="Lato"/>
              </a:rPr>
              <a:t>Site-Centric Silos</a:t>
            </a:r>
            <a:endParaRPr dirty="0"/>
          </a:p>
        </p:txBody>
      </p:sp>
      <p:pic>
        <p:nvPicPr>
          <p:cNvPr id="128" name="Google Shape;128;p15" descr="image.png"/>
          <p:cNvPicPr preferRelativeResize="0"/>
          <p:nvPr/>
        </p:nvPicPr>
        <p:blipFill rotWithShape="1">
          <a:blip r:embed="rId6">
            <a:alphaModFix/>
          </a:blip>
          <a:srcRect/>
          <a:stretch/>
        </p:blipFill>
        <p:spPr>
          <a:xfrm>
            <a:off x="6715125" y="2066032"/>
            <a:ext cx="4429125" cy="400050"/>
          </a:xfrm>
          <a:prstGeom prst="rect">
            <a:avLst/>
          </a:prstGeom>
          <a:noFill/>
          <a:ln>
            <a:noFill/>
          </a:ln>
        </p:spPr>
      </p:pic>
      <p:sp>
        <p:nvSpPr>
          <p:cNvPr id="129" name="Google Shape;129;p15"/>
          <p:cNvSpPr txBox="1"/>
          <p:nvPr/>
        </p:nvSpPr>
        <p:spPr>
          <a:xfrm>
            <a:off x="6715125" y="2656582"/>
            <a:ext cx="4650581"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dirty="0">
                <a:solidFill>
                  <a:srgbClr val="FFFFFF"/>
                </a:solidFill>
                <a:latin typeface="Poppins"/>
                <a:ea typeface="Poppins"/>
                <a:cs typeface="Poppins"/>
                <a:sym typeface="Poppins"/>
              </a:rPr>
              <a:t>The Enterprise Layer </a:t>
            </a:r>
            <a:r>
              <a:rPr lang="en-US" b="1" i="0" u="none" strike="noStrike" cap="none" dirty="0">
                <a:solidFill>
                  <a:srgbClr val="FFFFFF"/>
                </a:solidFill>
                <a:latin typeface="Poppins"/>
                <a:ea typeface="Poppins"/>
                <a:cs typeface="Poppins"/>
                <a:sym typeface="Poppins"/>
              </a:rPr>
              <a:t>(The Golden Thread)</a:t>
            </a:r>
            <a:endParaRPr dirty="0"/>
          </a:p>
        </p:txBody>
      </p:sp>
      <p:sp>
        <p:nvSpPr>
          <p:cNvPr id="130" name="Google Shape;130;p15"/>
          <p:cNvSpPr txBox="1"/>
          <p:nvPr/>
        </p:nvSpPr>
        <p:spPr>
          <a:xfrm>
            <a:off x="6715125" y="3024192"/>
            <a:ext cx="4429125" cy="290849"/>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1" i="0" u="none" strike="noStrike" cap="none" dirty="0">
                <a:solidFill>
                  <a:srgbClr val="00FFFF"/>
                </a:solidFill>
                <a:latin typeface="Lato"/>
                <a:ea typeface="Lato"/>
                <a:cs typeface="Lato"/>
                <a:sym typeface="Lato"/>
              </a:rPr>
              <a:t>Permanent Project Memory</a:t>
            </a:r>
            <a:endParaRPr dirty="0"/>
          </a:p>
        </p:txBody>
      </p:sp>
      <p:sp>
        <p:nvSpPr>
          <p:cNvPr id="131" name="Google Shape;131;p15"/>
          <p:cNvSpPr txBox="1"/>
          <p:nvPr/>
        </p:nvSpPr>
        <p:spPr>
          <a:xfrm>
            <a:off x="1428750" y="3420367"/>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Active field execution focus.</a:t>
            </a:r>
            <a:endParaRPr dirty="0">
              <a:solidFill>
                <a:schemeClr val="bg1"/>
              </a:solidFill>
            </a:endParaRPr>
          </a:p>
        </p:txBody>
      </p:sp>
      <p:sp>
        <p:nvSpPr>
          <p:cNvPr id="132" name="Google Shape;132;p15"/>
          <p:cNvSpPr txBox="1"/>
          <p:nvPr/>
        </p:nvSpPr>
        <p:spPr>
          <a:xfrm>
            <a:off x="1428750" y="3791842"/>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Siloed task-management tools</a:t>
            </a:r>
            <a:endParaRPr dirty="0">
              <a:solidFill>
                <a:schemeClr val="bg1"/>
              </a:solidFill>
            </a:endParaRPr>
          </a:p>
        </p:txBody>
      </p:sp>
      <p:sp>
        <p:nvSpPr>
          <p:cNvPr id="133" name="Google Shape;133;p15"/>
          <p:cNvSpPr txBox="1"/>
          <p:nvPr/>
        </p:nvSpPr>
        <p:spPr>
          <a:xfrm>
            <a:off x="1428750" y="4163317"/>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Trapped drawing revision history</a:t>
            </a:r>
            <a:endParaRPr dirty="0">
              <a:solidFill>
                <a:schemeClr val="bg1"/>
              </a:solidFill>
            </a:endParaRPr>
          </a:p>
        </p:txBody>
      </p:sp>
      <p:sp>
        <p:nvSpPr>
          <p:cNvPr id="134" name="Google Shape;134;p15"/>
          <p:cNvSpPr txBox="1"/>
          <p:nvPr/>
        </p:nvSpPr>
        <p:spPr>
          <a:xfrm>
            <a:off x="1428750" y="4534792"/>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Disconnected closeout documentation</a:t>
            </a:r>
            <a:endParaRPr dirty="0">
              <a:solidFill>
                <a:schemeClr val="bg1"/>
              </a:solidFill>
            </a:endParaRPr>
          </a:p>
        </p:txBody>
      </p:sp>
      <p:sp>
        <p:nvSpPr>
          <p:cNvPr id="135" name="Google Shape;135;p15"/>
          <p:cNvSpPr txBox="1"/>
          <p:nvPr/>
        </p:nvSpPr>
        <p:spPr>
          <a:xfrm>
            <a:off x="7048500" y="3420367"/>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Portfolio-wide data context</a:t>
            </a:r>
            <a:endParaRPr dirty="0">
              <a:solidFill>
                <a:schemeClr val="bg1"/>
              </a:solidFill>
            </a:endParaRPr>
          </a:p>
        </p:txBody>
      </p:sp>
      <p:sp>
        <p:nvSpPr>
          <p:cNvPr id="136" name="Google Shape;136;p15"/>
          <p:cNvSpPr txBox="1"/>
          <p:nvPr/>
        </p:nvSpPr>
        <p:spPr>
          <a:xfrm>
            <a:off x="7048500" y="3791842"/>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Continuous closeout file collection</a:t>
            </a:r>
            <a:endParaRPr dirty="0">
              <a:solidFill>
                <a:schemeClr val="bg1"/>
              </a:solidFill>
            </a:endParaRPr>
          </a:p>
        </p:txBody>
      </p:sp>
      <p:sp>
        <p:nvSpPr>
          <p:cNvPr id="137" name="Google Shape;137;p15"/>
          <p:cNvSpPr txBox="1"/>
          <p:nvPr/>
        </p:nvSpPr>
        <p:spPr>
          <a:xfrm>
            <a:off x="7048500" y="4163317"/>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Immutable lifecycle record governance</a:t>
            </a:r>
            <a:endParaRPr dirty="0">
              <a:solidFill>
                <a:schemeClr val="bg1"/>
              </a:solidFill>
            </a:endParaRPr>
          </a:p>
        </p:txBody>
      </p:sp>
      <p:sp>
        <p:nvSpPr>
          <p:cNvPr id="138" name="Google Shape;138;p15"/>
          <p:cNvSpPr txBox="1"/>
          <p:nvPr/>
        </p:nvSpPr>
        <p:spPr>
          <a:xfrm>
            <a:off x="7048500" y="4534792"/>
            <a:ext cx="4095750" cy="22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u="none" strike="noStrike" cap="none" dirty="0">
                <a:solidFill>
                  <a:schemeClr val="bg1"/>
                </a:solidFill>
                <a:latin typeface="Lato"/>
                <a:ea typeface="Lato"/>
                <a:cs typeface="Lato"/>
                <a:sym typeface="Lato"/>
              </a:rPr>
              <a:t>Bulletproof closeout claims defense</a:t>
            </a:r>
            <a:endParaRPr dirty="0">
              <a:solidFill>
                <a:schemeClr val="bg1"/>
              </a:solidFill>
            </a:endParaRPr>
          </a:p>
        </p:txBody>
      </p:sp>
      <p:sp>
        <p:nvSpPr>
          <p:cNvPr id="139" name="Google Shape;139;p15"/>
          <p:cNvSpPr txBox="1"/>
          <p:nvPr/>
        </p:nvSpPr>
        <p:spPr>
          <a:xfrm>
            <a:off x="1095375" y="337274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0" name="Google Shape;140;p15"/>
          <p:cNvSpPr txBox="1"/>
          <p:nvPr/>
        </p:nvSpPr>
        <p:spPr>
          <a:xfrm>
            <a:off x="1095375" y="374421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1" name="Google Shape;141;p15"/>
          <p:cNvSpPr txBox="1"/>
          <p:nvPr/>
        </p:nvSpPr>
        <p:spPr>
          <a:xfrm>
            <a:off x="1095375" y="411569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2" name="Google Shape;142;p15"/>
          <p:cNvSpPr txBox="1"/>
          <p:nvPr/>
        </p:nvSpPr>
        <p:spPr>
          <a:xfrm>
            <a:off x="1095375" y="448716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3" name="Google Shape;143;p15"/>
          <p:cNvSpPr txBox="1"/>
          <p:nvPr/>
        </p:nvSpPr>
        <p:spPr>
          <a:xfrm>
            <a:off x="6715125" y="337274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4" name="Google Shape;144;p15"/>
          <p:cNvSpPr txBox="1"/>
          <p:nvPr/>
        </p:nvSpPr>
        <p:spPr>
          <a:xfrm>
            <a:off x="6715125" y="374421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5" name="Google Shape;145;p15"/>
          <p:cNvSpPr txBox="1"/>
          <p:nvPr/>
        </p:nvSpPr>
        <p:spPr>
          <a:xfrm>
            <a:off x="6715125" y="411569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46" name="Google Shape;146;p15"/>
          <p:cNvSpPr txBox="1"/>
          <p:nvPr/>
        </p:nvSpPr>
        <p:spPr>
          <a:xfrm>
            <a:off x="6715125" y="448716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pic>
        <p:nvPicPr>
          <p:cNvPr id="3" name="Picture 2">
            <a:extLst>
              <a:ext uri="{FF2B5EF4-FFF2-40B4-BE49-F238E27FC236}">
                <a16:creationId xmlns:a16="http://schemas.microsoft.com/office/drawing/2014/main" id="{E7DB2987-A952-A5E1-D5C6-881101F8740D}"/>
              </a:ext>
            </a:extLst>
          </p:cNvPr>
          <p:cNvPicPr>
            <a:picLocks noChangeAspect="1"/>
          </p:cNvPicPr>
          <p:nvPr/>
        </p:nvPicPr>
        <p:blipFill>
          <a:blip r:embed="rId7"/>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582AF5E5-7AA4-1317-AD96-FECF940794EF}"/>
              </a:ext>
            </a:extLst>
          </p:cNvPr>
          <p:cNvPicPr>
            <a:picLocks noChangeAspect="1"/>
          </p:cNvPicPr>
          <p:nvPr/>
        </p:nvPicPr>
        <p:blipFill>
          <a:blip r:embed="rId8"/>
          <a:stretch>
            <a:fillRect/>
          </a:stretch>
        </p:blipFill>
        <p:spPr>
          <a:xfrm>
            <a:off x="277479" y="6145618"/>
            <a:ext cx="2303796" cy="53755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4B3B5E15-F1D3-744A-13F3-1AAFA05FB6F1}"/>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3" name="Picture 2">
            <a:extLst>
              <a:ext uri="{FF2B5EF4-FFF2-40B4-BE49-F238E27FC236}">
                <a16:creationId xmlns:a16="http://schemas.microsoft.com/office/drawing/2014/main" id="{C318A9DD-935D-D261-01AB-DE9C78F21323}"/>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5A51E973-FC8C-7622-F3DE-CF07E041D056}"/>
              </a:ext>
            </a:extLst>
          </p:cNvPr>
          <p:cNvPicPr>
            <a:picLocks noChangeAspect="1"/>
          </p:cNvPicPr>
          <p:nvPr/>
        </p:nvPicPr>
        <p:blipFill>
          <a:blip r:embed="rId5"/>
          <a:stretch>
            <a:fillRect/>
          </a:stretch>
        </p:blipFill>
        <p:spPr>
          <a:xfrm>
            <a:off x="277479" y="6145618"/>
            <a:ext cx="2303796" cy="537553"/>
          </a:xfrm>
          <a:prstGeom prst="rect">
            <a:avLst/>
          </a:prstGeom>
        </p:spPr>
      </p:pic>
      <p:sp>
        <p:nvSpPr>
          <p:cNvPr id="178" name="Google Shape;178;p17"/>
          <p:cNvSpPr txBox="1"/>
          <p:nvPr/>
        </p:nvSpPr>
        <p:spPr>
          <a:xfrm>
            <a:off x="762000" y="571500"/>
            <a:ext cx="1120140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dirty="0">
                <a:solidFill>
                  <a:srgbClr val="00FFFF"/>
                </a:solidFill>
                <a:latin typeface="Poppins SemiBold"/>
                <a:ea typeface="Poppins SemiBold"/>
                <a:cs typeface="Poppins SemiBold"/>
                <a:sym typeface="Poppins SemiBold"/>
              </a:rPr>
              <a:t>THE M-FILES PLATFORM</a:t>
            </a:r>
            <a:endParaRPr dirty="0"/>
          </a:p>
        </p:txBody>
      </p:sp>
      <p:sp>
        <p:nvSpPr>
          <p:cNvPr id="183" name="Google Shape;183;p17"/>
          <p:cNvSpPr txBox="1"/>
          <p:nvPr/>
        </p:nvSpPr>
        <p:spPr>
          <a:xfrm>
            <a:off x="761999" y="1656636"/>
            <a:ext cx="10100733"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00" b="1" i="0" u="none" strike="noStrike" cap="none" dirty="0">
                <a:solidFill>
                  <a:srgbClr val="FFFFFF"/>
                </a:solidFill>
                <a:latin typeface="Poppins"/>
                <a:ea typeface="Poppins"/>
                <a:cs typeface="Poppins"/>
                <a:sym typeface="Poppins"/>
              </a:rPr>
              <a:t>Context-first content management</a:t>
            </a:r>
          </a:p>
        </p:txBody>
      </p:sp>
      <p:pic>
        <p:nvPicPr>
          <p:cNvPr id="6" name="Google Shape;152;p16" descr="image.png">
            <a:extLst>
              <a:ext uri="{FF2B5EF4-FFF2-40B4-BE49-F238E27FC236}">
                <a16:creationId xmlns:a16="http://schemas.microsoft.com/office/drawing/2014/main" id="{ED5F2CE0-D82A-2D34-3A2B-90F426D870A2}"/>
              </a:ext>
            </a:extLst>
          </p:cNvPr>
          <p:cNvPicPr preferRelativeResize="0"/>
          <p:nvPr/>
        </p:nvPicPr>
        <p:blipFill rotWithShape="1">
          <a:blip r:embed="rId6">
            <a:alphaModFix/>
          </a:blip>
          <a:srcRect/>
          <a:stretch/>
        </p:blipFill>
        <p:spPr>
          <a:xfrm>
            <a:off x="761999" y="2516892"/>
            <a:ext cx="3369734" cy="1120573"/>
          </a:xfrm>
          <a:prstGeom prst="rect">
            <a:avLst/>
          </a:prstGeom>
          <a:noFill/>
          <a:ln>
            <a:noFill/>
          </a:ln>
        </p:spPr>
      </p:pic>
      <p:sp>
        <p:nvSpPr>
          <p:cNvPr id="8" name="Google Shape;186;p17">
            <a:extLst>
              <a:ext uri="{FF2B5EF4-FFF2-40B4-BE49-F238E27FC236}">
                <a16:creationId xmlns:a16="http://schemas.microsoft.com/office/drawing/2014/main" id="{A12B2AC3-ADBB-F073-4EA7-F11747B1138E}"/>
              </a:ext>
            </a:extLst>
          </p:cNvPr>
          <p:cNvSpPr txBox="1"/>
          <p:nvPr/>
        </p:nvSpPr>
        <p:spPr>
          <a:xfrm>
            <a:off x="1025524" y="2691840"/>
            <a:ext cx="289136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Metadata-Driven Organization</a:t>
            </a:r>
            <a:endParaRPr sz="1600" dirty="0">
              <a:solidFill>
                <a:schemeClr val="bg1"/>
              </a:solidFill>
            </a:endParaRPr>
          </a:p>
        </p:txBody>
      </p:sp>
      <p:sp>
        <p:nvSpPr>
          <p:cNvPr id="10" name="TextBox 9">
            <a:extLst>
              <a:ext uri="{FF2B5EF4-FFF2-40B4-BE49-F238E27FC236}">
                <a16:creationId xmlns:a16="http://schemas.microsoft.com/office/drawing/2014/main" id="{1905BD28-194D-8F08-DA9C-1292D77D9AFC}"/>
              </a:ext>
            </a:extLst>
          </p:cNvPr>
          <p:cNvSpPr txBox="1"/>
          <p:nvPr/>
        </p:nvSpPr>
        <p:spPr>
          <a:xfrm>
            <a:off x="944562" y="296663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Documents organized by what they are, </a:t>
            </a:r>
            <a:r>
              <a:rPr lang="en-US" b="1" i="0" u="none" strike="noStrike" cap="none" dirty="0">
                <a:solidFill>
                  <a:schemeClr val="bg1"/>
                </a:solidFill>
                <a:latin typeface="Lato"/>
                <a:ea typeface="Lato"/>
                <a:cs typeface="Lato"/>
                <a:sym typeface="Lato"/>
              </a:rPr>
              <a:t>not</a:t>
            </a:r>
            <a:r>
              <a:rPr lang="en-US" i="0" u="none" strike="noStrike" cap="none" dirty="0">
                <a:solidFill>
                  <a:schemeClr val="bg1"/>
                </a:solidFill>
                <a:latin typeface="Lato"/>
                <a:ea typeface="Lato"/>
                <a:cs typeface="Lato"/>
                <a:sym typeface="Lato"/>
              </a:rPr>
              <a:t> where they're stored.</a:t>
            </a:r>
            <a:endParaRPr lang="en-US" dirty="0">
              <a:solidFill>
                <a:schemeClr val="bg1"/>
              </a:solidFill>
            </a:endParaRPr>
          </a:p>
        </p:txBody>
      </p:sp>
      <p:pic>
        <p:nvPicPr>
          <p:cNvPr id="12" name="Google Shape;152;p16" descr="image.png">
            <a:extLst>
              <a:ext uri="{FF2B5EF4-FFF2-40B4-BE49-F238E27FC236}">
                <a16:creationId xmlns:a16="http://schemas.microsoft.com/office/drawing/2014/main" id="{7B9EB612-2CFA-ED6F-93A4-2972A7734782}"/>
              </a:ext>
            </a:extLst>
          </p:cNvPr>
          <p:cNvPicPr preferRelativeResize="0"/>
          <p:nvPr/>
        </p:nvPicPr>
        <p:blipFill rotWithShape="1">
          <a:blip r:embed="rId6">
            <a:alphaModFix/>
          </a:blip>
          <a:srcRect/>
          <a:stretch/>
        </p:blipFill>
        <p:spPr>
          <a:xfrm>
            <a:off x="4487332" y="2516892"/>
            <a:ext cx="3369734" cy="1120573"/>
          </a:xfrm>
          <a:prstGeom prst="rect">
            <a:avLst/>
          </a:prstGeom>
          <a:noFill/>
          <a:ln>
            <a:noFill/>
          </a:ln>
        </p:spPr>
      </p:pic>
      <p:sp>
        <p:nvSpPr>
          <p:cNvPr id="14" name="Google Shape;186;p17">
            <a:extLst>
              <a:ext uri="{FF2B5EF4-FFF2-40B4-BE49-F238E27FC236}">
                <a16:creationId xmlns:a16="http://schemas.microsoft.com/office/drawing/2014/main" id="{B394720F-7C1D-DB58-6FAA-375E0E7697CB}"/>
              </a:ext>
            </a:extLst>
          </p:cNvPr>
          <p:cNvSpPr txBox="1"/>
          <p:nvPr/>
        </p:nvSpPr>
        <p:spPr>
          <a:xfrm>
            <a:off x="4750858" y="2691840"/>
            <a:ext cx="2483046"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Enterprise Integration</a:t>
            </a:r>
            <a:endParaRPr sz="1600" dirty="0">
              <a:solidFill>
                <a:schemeClr val="bg1"/>
              </a:solidFill>
            </a:endParaRPr>
          </a:p>
        </p:txBody>
      </p:sp>
      <p:sp>
        <p:nvSpPr>
          <p:cNvPr id="16" name="TextBox 15">
            <a:extLst>
              <a:ext uri="{FF2B5EF4-FFF2-40B4-BE49-F238E27FC236}">
                <a16:creationId xmlns:a16="http://schemas.microsoft.com/office/drawing/2014/main" id="{CD6FB621-1EE6-22F5-3F51-1F3CB10B4F5D}"/>
              </a:ext>
            </a:extLst>
          </p:cNvPr>
          <p:cNvSpPr txBox="1"/>
          <p:nvPr/>
        </p:nvSpPr>
        <p:spPr>
          <a:xfrm>
            <a:off x="4669895" y="296663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If it has an API, M-Files connects with it.</a:t>
            </a:r>
            <a:endParaRPr lang="en-US" dirty="0">
              <a:solidFill>
                <a:schemeClr val="bg1"/>
              </a:solidFill>
            </a:endParaRPr>
          </a:p>
        </p:txBody>
      </p:sp>
      <p:pic>
        <p:nvPicPr>
          <p:cNvPr id="18" name="Google Shape;152;p16" descr="image.png">
            <a:extLst>
              <a:ext uri="{FF2B5EF4-FFF2-40B4-BE49-F238E27FC236}">
                <a16:creationId xmlns:a16="http://schemas.microsoft.com/office/drawing/2014/main" id="{A51A99BD-E903-4148-B2C4-B4CDF0252C2E}"/>
              </a:ext>
            </a:extLst>
          </p:cNvPr>
          <p:cNvPicPr preferRelativeResize="0"/>
          <p:nvPr/>
        </p:nvPicPr>
        <p:blipFill rotWithShape="1">
          <a:blip r:embed="rId6">
            <a:alphaModFix/>
          </a:blip>
          <a:srcRect/>
          <a:stretch/>
        </p:blipFill>
        <p:spPr>
          <a:xfrm>
            <a:off x="761999" y="3875452"/>
            <a:ext cx="3369734" cy="1120573"/>
          </a:xfrm>
          <a:prstGeom prst="rect">
            <a:avLst/>
          </a:prstGeom>
          <a:noFill/>
          <a:ln>
            <a:noFill/>
          </a:ln>
        </p:spPr>
      </p:pic>
      <p:sp>
        <p:nvSpPr>
          <p:cNvPr id="20" name="Google Shape;186;p17">
            <a:extLst>
              <a:ext uri="{FF2B5EF4-FFF2-40B4-BE49-F238E27FC236}">
                <a16:creationId xmlns:a16="http://schemas.microsoft.com/office/drawing/2014/main" id="{4FBD5E4A-E730-612B-A343-F36799232250}"/>
              </a:ext>
            </a:extLst>
          </p:cNvPr>
          <p:cNvSpPr txBox="1"/>
          <p:nvPr/>
        </p:nvSpPr>
        <p:spPr>
          <a:xfrm>
            <a:off x="1025525" y="4050400"/>
            <a:ext cx="2483046"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Microsoft Partnership</a:t>
            </a:r>
            <a:endParaRPr sz="1600" dirty="0">
              <a:solidFill>
                <a:schemeClr val="bg1"/>
              </a:solidFill>
            </a:endParaRPr>
          </a:p>
        </p:txBody>
      </p:sp>
      <p:sp>
        <p:nvSpPr>
          <p:cNvPr id="22" name="TextBox 21">
            <a:extLst>
              <a:ext uri="{FF2B5EF4-FFF2-40B4-BE49-F238E27FC236}">
                <a16:creationId xmlns:a16="http://schemas.microsoft.com/office/drawing/2014/main" id="{1049D50F-021F-7088-1AAF-91800D392B87}"/>
              </a:ext>
            </a:extLst>
          </p:cNvPr>
          <p:cNvSpPr txBox="1"/>
          <p:nvPr/>
        </p:nvSpPr>
        <p:spPr>
          <a:xfrm>
            <a:off x="944562" y="432519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Native 365 integration with SharePoint Embedded Storage.</a:t>
            </a:r>
            <a:endParaRPr lang="en-US" dirty="0">
              <a:solidFill>
                <a:schemeClr val="bg1"/>
              </a:solidFill>
            </a:endParaRPr>
          </a:p>
        </p:txBody>
      </p:sp>
      <p:pic>
        <p:nvPicPr>
          <p:cNvPr id="24" name="Google Shape;152;p16" descr="image.png">
            <a:extLst>
              <a:ext uri="{FF2B5EF4-FFF2-40B4-BE49-F238E27FC236}">
                <a16:creationId xmlns:a16="http://schemas.microsoft.com/office/drawing/2014/main" id="{22117702-390D-8AE7-AEB6-A4CF573FB242}"/>
              </a:ext>
            </a:extLst>
          </p:cNvPr>
          <p:cNvPicPr preferRelativeResize="0"/>
          <p:nvPr/>
        </p:nvPicPr>
        <p:blipFill rotWithShape="1">
          <a:blip r:embed="rId6">
            <a:alphaModFix/>
          </a:blip>
          <a:srcRect/>
          <a:stretch/>
        </p:blipFill>
        <p:spPr>
          <a:xfrm>
            <a:off x="4487332" y="3875452"/>
            <a:ext cx="3369734" cy="1120573"/>
          </a:xfrm>
          <a:prstGeom prst="rect">
            <a:avLst/>
          </a:prstGeom>
          <a:noFill/>
          <a:ln>
            <a:noFill/>
          </a:ln>
        </p:spPr>
      </p:pic>
      <p:sp>
        <p:nvSpPr>
          <p:cNvPr id="26" name="Google Shape;186;p17">
            <a:extLst>
              <a:ext uri="{FF2B5EF4-FFF2-40B4-BE49-F238E27FC236}">
                <a16:creationId xmlns:a16="http://schemas.microsoft.com/office/drawing/2014/main" id="{0774DF6F-D055-D4D4-06F8-73A3AAA2B9AA}"/>
              </a:ext>
            </a:extLst>
          </p:cNvPr>
          <p:cNvSpPr txBox="1"/>
          <p:nvPr/>
        </p:nvSpPr>
        <p:spPr>
          <a:xfrm>
            <a:off x="4750858" y="4050400"/>
            <a:ext cx="2483046"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Proven at Scale</a:t>
            </a:r>
            <a:endParaRPr sz="1600" dirty="0">
              <a:solidFill>
                <a:schemeClr val="bg1"/>
              </a:solidFill>
            </a:endParaRPr>
          </a:p>
        </p:txBody>
      </p:sp>
      <p:sp>
        <p:nvSpPr>
          <p:cNvPr id="28" name="TextBox 27">
            <a:extLst>
              <a:ext uri="{FF2B5EF4-FFF2-40B4-BE49-F238E27FC236}">
                <a16:creationId xmlns:a16="http://schemas.microsoft.com/office/drawing/2014/main" id="{6EF91927-14A4-1B2C-2D68-DFF7D785FB3F}"/>
              </a:ext>
            </a:extLst>
          </p:cNvPr>
          <p:cNvSpPr txBox="1"/>
          <p:nvPr/>
        </p:nvSpPr>
        <p:spPr>
          <a:xfrm>
            <a:off x="4669895" y="432519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5,000+ orgs across construction, govt, and reg</a:t>
            </a:r>
            <a:r>
              <a:rPr lang="en-US" dirty="0">
                <a:solidFill>
                  <a:schemeClr val="bg1"/>
                </a:solidFill>
                <a:latin typeface="Lato"/>
                <a:ea typeface="Lato"/>
                <a:cs typeface="Lato"/>
                <a:sym typeface="Lato"/>
              </a:rPr>
              <a:t>ulated</a:t>
            </a:r>
            <a:r>
              <a:rPr lang="en-US" i="0" u="none" strike="noStrike" cap="none" dirty="0">
                <a:solidFill>
                  <a:schemeClr val="bg1"/>
                </a:solidFill>
                <a:latin typeface="Lato"/>
                <a:ea typeface="Lato"/>
                <a:cs typeface="Lato"/>
                <a:sym typeface="Lato"/>
              </a:rPr>
              <a:t> industries.</a:t>
            </a:r>
            <a:endParaRPr lang="en-US" dirty="0">
              <a:solidFill>
                <a:schemeClr val="bg1"/>
              </a:solidFill>
            </a:endParaRPr>
          </a:p>
        </p:txBody>
      </p:sp>
      <p:pic>
        <p:nvPicPr>
          <p:cNvPr id="32" name="Google Shape;152;p16" descr="image.png">
            <a:extLst>
              <a:ext uri="{FF2B5EF4-FFF2-40B4-BE49-F238E27FC236}">
                <a16:creationId xmlns:a16="http://schemas.microsoft.com/office/drawing/2014/main" id="{4F5E4F19-C130-188A-035D-727A07AC0F86}"/>
              </a:ext>
            </a:extLst>
          </p:cNvPr>
          <p:cNvPicPr preferRelativeResize="0"/>
          <p:nvPr/>
        </p:nvPicPr>
        <p:blipFill rotWithShape="1">
          <a:blip r:embed="rId6">
            <a:alphaModFix/>
          </a:blip>
          <a:srcRect/>
          <a:stretch/>
        </p:blipFill>
        <p:spPr>
          <a:xfrm>
            <a:off x="8212665" y="2516892"/>
            <a:ext cx="3369734" cy="1120573"/>
          </a:xfrm>
          <a:prstGeom prst="rect">
            <a:avLst/>
          </a:prstGeom>
          <a:noFill/>
          <a:ln>
            <a:noFill/>
          </a:ln>
        </p:spPr>
      </p:pic>
      <p:sp>
        <p:nvSpPr>
          <p:cNvPr id="34" name="Google Shape;186;p17">
            <a:extLst>
              <a:ext uri="{FF2B5EF4-FFF2-40B4-BE49-F238E27FC236}">
                <a16:creationId xmlns:a16="http://schemas.microsoft.com/office/drawing/2014/main" id="{A4624E16-60FE-3B7A-518A-692216718936}"/>
              </a:ext>
            </a:extLst>
          </p:cNvPr>
          <p:cNvSpPr txBox="1"/>
          <p:nvPr/>
        </p:nvSpPr>
        <p:spPr>
          <a:xfrm>
            <a:off x="8476190" y="2691840"/>
            <a:ext cx="289136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Intelligent Automation</a:t>
            </a:r>
            <a:endParaRPr sz="1600" dirty="0">
              <a:solidFill>
                <a:schemeClr val="bg1"/>
              </a:solidFill>
            </a:endParaRPr>
          </a:p>
        </p:txBody>
      </p:sp>
      <p:sp>
        <p:nvSpPr>
          <p:cNvPr id="36" name="TextBox 35">
            <a:extLst>
              <a:ext uri="{FF2B5EF4-FFF2-40B4-BE49-F238E27FC236}">
                <a16:creationId xmlns:a16="http://schemas.microsoft.com/office/drawing/2014/main" id="{9CE190B0-DF6F-22B9-461B-238BDAD4CCAF}"/>
              </a:ext>
            </a:extLst>
          </p:cNvPr>
          <p:cNvSpPr txBox="1"/>
          <p:nvPr/>
        </p:nvSpPr>
        <p:spPr>
          <a:xfrm>
            <a:off x="8395228" y="296663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Workflows and approvals that trigger automatically.</a:t>
            </a:r>
            <a:endParaRPr lang="en-US" dirty="0">
              <a:solidFill>
                <a:schemeClr val="bg1"/>
              </a:solidFill>
            </a:endParaRPr>
          </a:p>
        </p:txBody>
      </p:sp>
      <p:pic>
        <p:nvPicPr>
          <p:cNvPr id="38" name="Google Shape;152;p16" descr="image.png">
            <a:extLst>
              <a:ext uri="{FF2B5EF4-FFF2-40B4-BE49-F238E27FC236}">
                <a16:creationId xmlns:a16="http://schemas.microsoft.com/office/drawing/2014/main" id="{EE46FD27-0B43-D02E-D4B0-D3F136FFCC02}"/>
              </a:ext>
            </a:extLst>
          </p:cNvPr>
          <p:cNvPicPr preferRelativeResize="0"/>
          <p:nvPr/>
        </p:nvPicPr>
        <p:blipFill rotWithShape="1">
          <a:blip r:embed="rId6">
            <a:alphaModFix/>
          </a:blip>
          <a:srcRect/>
          <a:stretch/>
        </p:blipFill>
        <p:spPr>
          <a:xfrm>
            <a:off x="8212665" y="3875452"/>
            <a:ext cx="3369734" cy="1120573"/>
          </a:xfrm>
          <a:prstGeom prst="rect">
            <a:avLst/>
          </a:prstGeom>
          <a:noFill/>
          <a:ln>
            <a:noFill/>
          </a:ln>
        </p:spPr>
      </p:pic>
      <p:sp>
        <p:nvSpPr>
          <p:cNvPr id="40" name="Google Shape;186;p17">
            <a:extLst>
              <a:ext uri="{FF2B5EF4-FFF2-40B4-BE49-F238E27FC236}">
                <a16:creationId xmlns:a16="http://schemas.microsoft.com/office/drawing/2014/main" id="{DBD9B516-2A34-EDAD-63F7-74848ABBA23B}"/>
              </a:ext>
            </a:extLst>
          </p:cNvPr>
          <p:cNvSpPr txBox="1"/>
          <p:nvPr/>
        </p:nvSpPr>
        <p:spPr>
          <a:xfrm>
            <a:off x="8476190" y="4050400"/>
            <a:ext cx="289136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AI-Ready Foundation</a:t>
            </a:r>
            <a:endParaRPr sz="1600" dirty="0">
              <a:solidFill>
                <a:schemeClr val="bg1"/>
              </a:solidFill>
            </a:endParaRPr>
          </a:p>
        </p:txBody>
      </p:sp>
      <p:sp>
        <p:nvSpPr>
          <p:cNvPr id="42" name="TextBox 41">
            <a:extLst>
              <a:ext uri="{FF2B5EF4-FFF2-40B4-BE49-F238E27FC236}">
                <a16:creationId xmlns:a16="http://schemas.microsoft.com/office/drawing/2014/main" id="{363BA383-D3D3-EE12-50D5-0A26F1776DE0}"/>
              </a:ext>
            </a:extLst>
          </p:cNvPr>
          <p:cNvSpPr txBox="1"/>
          <p:nvPr/>
        </p:nvSpPr>
        <p:spPr>
          <a:xfrm>
            <a:off x="8395228" y="4325196"/>
            <a:ext cx="2891366" cy="523220"/>
          </a:xfrm>
          <a:prstGeom prst="rect">
            <a:avLst/>
          </a:prstGeom>
          <a:noFill/>
        </p:spPr>
        <p:txBody>
          <a:bodyPr wrap="square">
            <a:spAutoFit/>
          </a:bodyPr>
          <a:lstStyle/>
          <a:p>
            <a:pPr marL="0" marR="0" lvl="0" indent="0" algn="l" rtl="0">
              <a:spcBef>
                <a:spcPts val="0"/>
              </a:spcBef>
              <a:spcAft>
                <a:spcPts val="0"/>
              </a:spcAft>
              <a:buNone/>
            </a:pPr>
            <a:r>
              <a:rPr lang="en-US" i="0" u="none" strike="noStrike" cap="none" dirty="0">
                <a:solidFill>
                  <a:schemeClr val="bg1"/>
                </a:solidFill>
                <a:latin typeface="Lato"/>
                <a:ea typeface="Lato"/>
                <a:cs typeface="Lato"/>
                <a:sym typeface="Lato"/>
              </a:rPr>
              <a:t>Clean, contextualized content that makes enterprise AI actually work.</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9A612194-645B-9C3C-3382-E2E99BF83766}"/>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3" name="Picture 2">
            <a:extLst>
              <a:ext uri="{FF2B5EF4-FFF2-40B4-BE49-F238E27FC236}">
                <a16:creationId xmlns:a16="http://schemas.microsoft.com/office/drawing/2014/main" id="{79DDB2BA-7EC5-6715-4322-C118C5D34074}"/>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9993DEAC-6F83-3E5D-BEA9-FD7930B36A46}"/>
              </a:ext>
            </a:extLst>
          </p:cNvPr>
          <p:cNvPicPr>
            <a:picLocks noChangeAspect="1"/>
          </p:cNvPicPr>
          <p:nvPr/>
        </p:nvPicPr>
        <p:blipFill>
          <a:blip r:embed="rId5"/>
          <a:stretch>
            <a:fillRect/>
          </a:stretch>
        </p:blipFill>
        <p:spPr>
          <a:xfrm>
            <a:off x="277479" y="6145618"/>
            <a:ext cx="2303796" cy="537553"/>
          </a:xfrm>
          <a:prstGeom prst="rect">
            <a:avLst/>
          </a:prstGeom>
        </p:spPr>
      </p:pic>
      <p:pic>
        <p:nvPicPr>
          <p:cNvPr id="152" name="Google Shape;152;p16" descr="image.png"/>
          <p:cNvPicPr preferRelativeResize="0"/>
          <p:nvPr/>
        </p:nvPicPr>
        <p:blipFill rotWithShape="1">
          <a:blip r:embed="rId6">
            <a:alphaModFix/>
          </a:blip>
          <a:srcRect/>
          <a:stretch/>
        </p:blipFill>
        <p:spPr>
          <a:xfrm>
            <a:off x="762000" y="1993701"/>
            <a:ext cx="3365450" cy="2310407"/>
          </a:xfrm>
          <a:prstGeom prst="rect">
            <a:avLst/>
          </a:prstGeom>
          <a:noFill/>
          <a:ln>
            <a:noFill/>
          </a:ln>
        </p:spPr>
      </p:pic>
      <p:pic>
        <p:nvPicPr>
          <p:cNvPr id="153" name="Google Shape;153;p16" descr="image.png"/>
          <p:cNvPicPr preferRelativeResize="0"/>
          <p:nvPr/>
        </p:nvPicPr>
        <p:blipFill rotWithShape="1">
          <a:blip r:embed="rId7">
            <a:alphaModFix/>
          </a:blip>
          <a:srcRect/>
          <a:stretch/>
        </p:blipFill>
        <p:spPr>
          <a:xfrm>
            <a:off x="4413200" y="1993701"/>
            <a:ext cx="3365450" cy="2310407"/>
          </a:xfrm>
          <a:prstGeom prst="rect">
            <a:avLst/>
          </a:prstGeom>
          <a:noFill/>
          <a:ln>
            <a:noFill/>
          </a:ln>
        </p:spPr>
      </p:pic>
      <p:pic>
        <p:nvPicPr>
          <p:cNvPr id="154" name="Google Shape;154;p16" descr="image.png"/>
          <p:cNvPicPr preferRelativeResize="0"/>
          <p:nvPr/>
        </p:nvPicPr>
        <p:blipFill rotWithShape="1">
          <a:blip r:embed="rId8">
            <a:alphaModFix/>
          </a:blip>
          <a:srcRect/>
          <a:stretch/>
        </p:blipFill>
        <p:spPr>
          <a:xfrm>
            <a:off x="8064400" y="1993701"/>
            <a:ext cx="3365599" cy="2310407"/>
          </a:xfrm>
          <a:prstGeom prst="rect">
            <a:avLst/>
          </a:prstGeom>
          <a:noFill/>
          <a:ln>
            <a:noFill/>
          </a:ln>
        </p:spPr>
      </p:pic>
      <p:sp>
        <p:nvSpPr>
          <p:cNvPr id="156" name="Google Shape;156;p16"/>
          <p:cNvSpPr txBox="1"/>
          <p:nvPr/>
        </p:nvSpPr>
        <p:spPr>
          <a:xfrm>
            <a:off x="762000" y="571500"/>
            <a:ext cx="11201400" cy="685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a:solidFill>
                  <a:srgbClr val="00FFFF"/>
                </a:solidFill>
                <a:latin typeface="Poppins SemiBold"/>
                <a:ea typeface="Poppins SemiBold"/>
                <a:cs typeface="Poppins SemiBold"/>
                <a:sym typeface="Poppins SemiBold"/>
              </a:rPr>
              <a:t>PROVEN SCAFFOLDING</a:t>
            </a:r>
            <a:endParaRPr/>
          </a:p>
        </p:txBody>
      </p:sp>
      <p:sp>
        <p:nvSpPr>
          <p:cNvPr id="159" name="Google Shape;159;p16"/>
          <p:cNvSpPr txBox="1"/>
          <p:nvPr/>
        </p:nvSpPr>
        <p:spPr>
          <a:xfrm>
            <a:off x="762000" y="4685109"/>
            <a:ext cx="10668000" cy="29334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650" b="0" i="1" u="none" strike="noStrike" cap="none" dirty="0">
                <a:solidFill>
                  <a:srgbClr val="FFFFFF"/>
                </a:solidFill>
                <a:latin typeface="Lato"/>
                <a:ea typeface="Lato"/>
                <a:cs typeface="Lato"/>
                <a:sym typeface="Lato"/>
              </a:rPr>
              <a:t>Hardened configurations born from deep experience in the construction vertical.</a:t>
            </a:r>
            <a:endParaRPr dirty="0"/>
          </a:p>
        </p:txBody>
      </p:sp>
      <p:pic>
        <p:nvPicPr>
          <p:cNvPr id="162" name="Google Shape;162;p16" descr="image.png"/>
          <p:cNvPicPr preferRelativeResize="0"/>
          <p:nvPr/>
        </p:nvPicPr>
        <p:blipFill rotWithShape="1">
          <a:blip r:embed="rId9">
            <a:alphaModFix/>
          </a:blip>
          <a:srcRect/>
          <a:stretch/>
        </p:blipFill>
        <p:spPr>
          <a:xfrm>
            <a:off x="1095375" y="2279451"/>
            <a:ext cx="2746325" cy="400050"/>
          </a:xfrm>
          <a:prstGeom prst="rect">
            <a:avLst/>
          </a:prstGeom>
          <a:noFill/>
          <a:ln>
            <a:noFill/>
          </a:ln>
        </p:spPr>
      </p:pic>
      <p:sp>
        <p:nvSpPr>
          <p:cNvPr id="163" name="Google Shape;163;p16"/>
          <p:cNvSpPr txBox="1"/>
          <p:nvPr/>
        </p:nvSpPr>
        <p:spPr>
          <a:xfrm>
            <a:off x="1095375" y="2870001"/>
            <a:ext cx="2883641"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Bid Tracking</a:t>
            </a:r>
            <a:endParaRPr/>
          </a:p>
        </p:txBody>
      </p:sp>
      <p:sp>
        <p:nvSpPr>
          <p:cNvPr id="164" name="Google Shape;164;p16"/>
          <p:cNvSpPr txBox="1"/>
          <p:nvPr/>
        </p:nvSpPr>
        <p:spPr>
          <a:xfrm>
            <a:off x="1095375" y="3298626"/>
            <a:ext cx="2746325" cy="719732"/>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dirty="0">
                <a:solidFill>
                  <a:srgbClr val="FFFFFF"/>
                </a:solidFill>
                <a:latin typeface="Lato"/>
                <a:ea typeface="Lato"/>
                <a:cs typeface="Lato"/>
                <a:sym typeface="Lato"/>
              </a:rPr>
              <a:t>Pre-packaged metadata to manage vendor submissions and tender evaluation.</a:t>
            </a:r>
            <a:endParaRPr dirty="0"/>
          </a:p>
        </p:txBody>
      </p:sp>
      <p:pic>
        <p:nvPicPr>
          <p:cNvPr id="165" name="Google Shape;165;p16" descr="image.png"/>
          <p:cNvPicPr preferRelativeResize="0"/>
          <p:nvPr/>
        </p:nvPicPr>
        <p:blipFill rotWithShape="1">
          <a:blip r:embed="rId10">
            <a:alphaModFix/>
          </a:blip>
          <a:srcRect/>
          <a:stretch/>
        </p:blipFill>
        <p:spPr>
          <a:xfrm>
            <a:off x="4746575" y="2279451"/>
            <a:ext cx="2746325" cy="400050"/>
          </a:xfrm>
          <a:prstGeom prst="rect">
            <a:avLst/>
          </a:prstGeom>
          <a:noFill/>
          <a:ln>
            <a:noFill/>
          </a:ln>
        </p:spPr>
      </p:pic>
      <p:sp>
        <p:nvSpPr>
          <p:cNvPr id="166" name="Google Shape;166;p16"/>
          <p:cNvSpPr txBox="1"/>
          <p:nvPr/>
        </p:nvSpPr>
        <p:spPr>
          <a:xfrm>
            <a:off x="4746575" y="2870001"/>
            <a:ext cx="2883641"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Package Mgmt</a:t>
            </a:r>
            <a:endParaRPr/>
          </a:p>
        </p:txBody>
      </p:sp>
      <p:sp>
        <p:nvSpPr>
          <p:cNvPr id="167" name="Google Shape;167;p16"/>
          <p:cNvSpPr txBox="1"/>
          <p:nvPr/>
        </p:nvSpPr>
        <p:spPr>
          <a:xfrm>
            <a:off x="4746575" y="3298626"/>
            <a:ext cx="2746325" cy="479821"/>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a:solidFill>
                  <a:srgbClr val="FFFFFF"/>
                </a:solidFill>
                <a:latin typeface="Lato"/>
                <a:ea typeface="Lato"/>
                <a:cs typeface="Lato"/>
                <a:sym typeface="Lato"/>
              </a:rPr>
              <a:t>Structured workflows for document control and transmittal packages.</a:t>
            </a:r>
            <a:endParaRPr/>
          </a:p>
        </p:txBody>
      </p:sp>
      <p:pic>
        <p:nvPicPr>
          <p:cNvPr id="168" name="Google Shape;168;p16" descr="image.png"/>
          <p:cNvPicPr preferRelativeResize="0"/>
          <p:nvPr/>
        </p:nvPicPr>
        <p:blipFill rotWithShape="1">
          <a:blip r:embed="rId11">
            <a:alphaModFix/>
          </a:blip>
          <a:srcRect/>
          <a:stretch/>
        </p:blipFill>
        <p:spPr>
          <a:xfrm>
            <a:off x="8397775" y="2279451"/>
            <a:ext cx="2746474" cy="400050"/>
          </a:xfrm>
          <a:prstGeom prst="rect">
            <a:avLst/>
          </a:prstGeom>
          <a:noFill/>
          <a:ln>
            <a:noFill/>
          </a:ln>
        </p:spPr>
      </p:pic>
      <p:sp>
        <p:nvSpPr>
          <p:cNvPr id="169" name="Google Shape;169;p16"/>
          <p:cNvSpPr txBox="1"/>
          <p:nvPr/>
        </p:nvSpPr>
        <p:spPr>
          <a:xfrm>
            <a:off x="8397775" y="2870001"/>
            <a:ext cx="2883797"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Contract Lifecycle</a:t>
            </a:r>
            <a:endParaRPr/>
          </a:p>
        </p:txBody>
      </p:sp>
      <p:sp>
        <p:nvSpPr>
          <p:cNvPr id="170" name="Google Shape;170;p16"/>
          <p:cNvSpPr txBox="1"/>
          <p:nvPr/>
        </p:nvSpPr>
        <p:spPr>
          <a:xfrm>
            <a:off x="8397775" y="3298626"/>
            <a:ext cx="2746474" cy="719732"/>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a:solidFill>
                  <a:srgbClr val="FFFFFF"/>
                </a:solidFill>
                <a:latin typeface="Lato"/>
                <a:ea typeface="Lato"/>
                <a:cs typeface="Lato"/>
                <a:sym typeface="Lato"/>
              </a:rPr>
              <a:t>Automated signatures and governance for all master and site agreements.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a:extLst>
            <a:ext uri="{FF2B5EF4-FFF2-40B4-BE49-F238E27FC236}">
              <a16:creationId xmlns:a16="http://schemas.microsoft.com/office/drawing/2014/main" id="{220A8C0A-9981-9D5F-3C28-BD9AA5EAD3B7}"/>
            </a:ext>
          </a:extLst>
        </p:cNvPr>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933B7118-24A1-C69D-FC1C-504249317D18}"/>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3" name="Picture 2">
            <a:extLst>
              <a:ext uri="{FF2B5EF4-FFF2-40B4-BE49-F238E27FC236}">
                <a16:creationId xmlns:a16="http://schemas.microsoft.com/office/drawing/2014/main" id="{E7E603F6-F9CC-09FF-FE1D-B99F2D1A7D17}"/>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5C367619-51B0-9964-2111-F210225BA3E6}"/>
              </a:ext>
            </a:extLst>
          </p:cNvPr>
          <p:cNvPicPr>
            <a:picLocks noChangeAspect="1"/>
          </p:cNvPicPr>
          <p:nvPr/>
        </p:nvPicPr>
        <p:blipFill>
          <a:blip r:embed="rId5"/>
          <a:stretch>
            <a:fillRect/>
          </a:stretch>
        </p:blipFill>
        <p:spPr>
          <a:xfrm>
            <a:off x="277479" y="6145618"/>
            <a:ext cx="2303796" cy="537553"/>
          </a:xfrm>
          <a:prstGeom prst="rect">
            <a:avLst/>
          </a:prstGeom>
        </p:spPr>
      </p:pic>
      <p:pic>
        <p:nvPicPr>
          <p:cNvPr id="176" name="Google Shape;176;p17" descr="image.png">
            <a:extLst>
              <a:ext uri="{FF2B5EF4-FFF2-40B4-BE49-F238E27FC236}">
                <a16:creationId xmlns:a16="http://schemas.microsoft.com/office/drawing/2014/main" id="{DF81B886-81BD-0810-E25B-54E3FD42CFF5}"/>
              </a:ext>
            </a:extLst>
          </p:cNvPr>
          <p:cNvPicPr preferRelativeResize="0"/>
          <p:nvPr/>
        </p:nvPicPr>
        <p:blipFill rotWithShape="1">
          <a:blip r:embed="rId6">
            <a:alphaModFix/>
          </a:blip>
          <a:srcRect/>
          <a:stretch/>
        </p:blipFill>
        <p:spPr>
          <a:xfrm>
            <a:off x="6801802" y="1676401"/>
            <a:ext cx="4628198" cy="3316074"/>
          </a:xfrm>
          <a:prstGeom prst="rect">
            <a:avLst/>
          </a:prstGeom>
          <a:noFill/>
          <a:ln>
            <a:noFill/>
          </a:ln>
        </p:spPr>
      </p:pic>
      <p:sp>
        <p:nvSpPr>
          <p:cNvPr id="178" name="Google Shape;178;p17">
            <a:extLst>
              <a:ext uri="{FF2B5EF4-FFF2-40B4-BE49-F238E27FC236}">
                <a16:creationId xmlns:a16="http://schemas.microsoft.com/office/drawing/2014/main" id="{7FE98976-58E6-A225-E4FB-39B835FD8C09}"/>
              </a:ext>
            </a:extLst>
          </p:cNvPr>
          <p:cNvSpPr txBox="1"/>
          <p:nvPr/>
        </p:nvSpPr>
        <p:spPr>
          <a:xfrm>
            <a:off x="762000" y="571500"/>
            <a:ext cx="11201400" cy="685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a:solidFill>
                  <a:srgbClr val="00FFFF"/>
                </a:solidFill>
                <a:latin typeface="Poppins SemiBold"/>
                <a:ea typeface="Poppins SemiBold"/>
                <a:cs typeface="Poppins SemiBold"/>
                <a:sym typeface="Poppins SemiBold"/>
              </a:rPr>
              <a:t>FIELD INTEGRATION</a:t>
            </a:r>
            <a:endParaRPr/>
          </a:p>
        </p:txBody>
      </p:sp>
      <p:sp>
        <p:nvSpPr>
          <p:cNvPr id="183" name="Google Shape;183;p17">
            <a:extLst>
              <a:ext uri="{FF2B5EF4-FFF2-40B4-BE49-F238E27FC236}">
                <a16:creationId xmlns:a16="http://schemas.microsoft.com/office/drawing/2014/main" id="{DEDAA7CB-D187-DF71-833F-C0F8F62EF27D}"/>
              </a:ext>
            </a:extLst>
          </p:cNvPr>
          <p:cNvSpPr txBox="1"/>
          <p:nvPr/>
        </p:nvSpPr>
        <p:spPr>
          <a:xfrm>
            <a:off x="762000" y="2054572"/>
            <a:ext cx="5300662"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00" b="1" i="0" u="none" strike="noStrike" cap="none" dirty="0">
                <a:solidFill>
                  <a:srgbClr val="FFFFFF"/>
                </a:solidFill>
                <a:latin typeface="Poppins"/>
                <a:ea typeface="Poppins"/>
                <a:cs typeface="Poppins"/>
                <a:sym typeface="Poppins"/>
              </a:rPr>
              <a:t>Direct Field Access</a:t>
            </a:r>
            <a:endParaRPr sz="1600" dirty="0"/>
          </a:p>
        </p:txBody>
      </p:sp>
      <p:sp>
        <p:nvSpPr>
          <p:cNvPr id="184" name="Google Shape;184;p17">
            <a:extLst>
              <a:ext uri="{FF2B5EF4-FFF2-40B4-BE49-F238E27FC236}">
                <a16:creationId xmlns:a16="http://schemas.microsoft.com/office/drawing/2014/main" id="{BF5F6646-46BE-4819-70A6-691329AFD0AF}"/>
              </a:ext>
            </a:extLst>
          </p:cNvPr>
          <p:cNvSpPr txBox="1"/>
          <p:nvPr/>
        </p:nvSpPr>
        <p:spPr>
          <a:xfrm>
            <a:off x="762000" y="2654647"/>
            <a:ext cx="5448300" cy="3447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600" b="0" i="0" u="none" strike="noStrike" cap="none" dirty="0">
                <a:solidFill>
                  <a:srgbClr val="FFFFFF"/>
                </a:solidFill>
                <a:latin typeface="Lato"/>
                <a:ea typeface="Lato"/>
                <a:cs typeface="Lato"/>
                <a:sym typeface="Lato"/>
              </a:rPr>
              <a:t>Offline/Online data capture for inspections and punch lists.</a:t>
            </a:r>
            <a:endParaRPr dirty="0"/>
          </a:p>
        </p:txBody>
      </p:sp>
      <p:pic>
        <p:nvPicPr>
          <p:cNvPr id="185" name="Google Shape;185;p17" descr="image.png">
            <a:extLst>
              <a:ext uri="{FF2B5EF4-FFF2-40B4-BE49-F238E27FC236}">
                <a16:creationId xmlns:a16="http://schemas.microsoft.com/office/drawing/2014/main" id="{1D691F84-1A48-BF4A-3BA1-4C1C70D58145}"/>
              </a:ext>
            </a:extLst>
          </p:cNvPr>
          <p:cNvPicPr preferRelativeResize="0"/>
          <p:nvPr/>
        </p:nvPicPr>
        <p:blipFill rotWithShape="1">
          <a:blip r:embed="rId7">
            <a:alphaModFix/>
          </a:blip>
          <a:srcRect/>
          <a:stretch/>
        </p:blipFill>
        <p:spPr>
          <a:xfrm>
            <a:off x="6801802" y="1685925"/>
            <a:ext cx="4618672" cy="3306549"/>
          </a:xfrm>
          <a:prstGeom prst="rect">
            <a:avLst/>
          </a:prstGeom>
          <a:noFill/>
          <a:ln>
            <a:noFill/>
          </a:ln>
        </p:spPr>
      </p:pic>
      <p:sp>
        <p:nvSpPr>
          <p:cNvPr id="186" name="Google Shape;186;p17">
            <a:extLst>
              <a:ext uri="{FF2B5EF4-FFF2-40B4-BE49-F238E27FC236}">
                <a16:creationId xmlns:a16="http://schemas.microsoft.com/office/drawing/2014/main" id="{46421688-0863-383C-6098-E035E2EE7F1C}"/>
              </a:ext>
            </a:extLst>
          </p:cNvPr>
          <p:cNvSpPr txBox="1"/>
          <p:nvPr/>
        </p:nvSpPr>
        <p:spPr>
          <a:xfrm>
            <a:off x="1095375" y="3256567"/>
            <a:ext cx="519874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JourneyApps Mobile Extension: </a:t>
            </a:r>
            <a:r>
              <a:rPr lang="en-US" sz="1600" b="0" i="0" u="none" strike="noStrike" cap="none" dirty="0">
                <a:solidFill>
                  <a:schemeClr val="bg1"/>
                </a:solidFill>
                <a:latin typeface="Lato"/>
                <a:ea typeface="Lato"/>
                <a:cs typeface="Lato"/>
                <a:sym typeface="Lato"/>
              </a:rPr>
              <a:t>Custom site entry forms.</a:t>
            </a:r>
            <a:endParaRPr sz="1600" dirty="0">
              <a:solidFill>
                <a:schemeClr val="bg1"/>
              </a:solidFill>
            </a:endParaRPr>
          </a:p>
        </p:txBody>
      </p:sp>
      <p:sp>
        <p:nvSpPr>
          <p:cNvPr id="187" name="Google Shape;187;p17">
            <a:extLst>
              <a:ext uri="{FF2B5EF4-FFF2-40B4-BE49-F238E27FC236}">
                <a16:creationId xmlns:a16="http://schemas.microsoft.com/office/drawing/2014/main" id="{97E90937-ACBE-73AD-34E9-C08D3F7802FA}"/>
              </a:ext>
            </a:extLst>
          </p:cNvPr>
          <p:cNvSpPr txBox="1"/>
          <p:nvPr/>
        </p:nvSpPr>
        <p:spPr>
          <a:xfrm>
            <a:off x="1095375" y="3628042"/>
            <a:ext cx="5474969"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Automated Back-Office Sync: </a:t>
            </a:r>
            <a:r>
              <a:rPr lang="en-US" sz="1600" b="0" i="0" u="none" strike="noStrike" cap="none" dirty="0">
                <a:solidFill>
                  <a:schemeClr val="bg1"/>
                </a:solidFill>
                <a:latin typeface="Lato"/>
                <a:ea typeface="Lato"/>
                <a:cs typeface="Lato"/>
                <a:sym typeface="Lato"/>
              </a:rPr>
              <a:t>Seamless offline data uploads.</a:t>
            </a:r>
            <a:endParaRPr sz="1600" dirty="0">
              <a:solidFill>
                <a:schemeClr val="bg1"/>
              </a:solidFill>
            </a:endParaRPr>
          </a:p>
        </p:txBody>
      </p:sp>
      <p:sp>
        <p:nvSpPr>
          <p:cNvPr id="188" name="Google Shape;188;p17">
            <a:extLst>
              <a:ext uri="{FF2B5EF4-FFF2-40B4-BE49-F238E27FC236}">
                <a16:creationId xmlns:a16="http://schemas.microsoft.com/office/drawing/2014/main" id="{98322DD3-0615-3568-B6E9-0D0069407F42}"/>
              </a:ext>
            </a:extLst>
          </p:cNvPr>
          <p:cNvSpPr txBox="1"/>
          <p:nvPr/>
        </p:nvSpPr>
        <p:spPr>
          <a:xfrm>
            <a:off x="1095375" y="3999517"/>
            <a:ext cx="545591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Photo &amp; Signature Evidence: </a:t>
            </a:r>
            <a:r>
              <a:rPr lang="en-US" sz="1600" b="0" i="0" u="none" strike="noStrike" cap="none" dirty="0">
                <a:solidFill>
                  <a:schemeClr val="bg1"/>
                </a:solidFill>
                <a:latin typeface="Lato"/>
                <a:ea typeface="Lato"/>
                <a:cs typeface="Lato"/>
                <a:sym typeface="Lato"/>
              </a:rPr>
              <a:t>Clear variation documentation.</a:t>
            </a:r>
            <a:endParaRPr sz="1600" dirty="0">
              <a:solidFill>
                <a:schemeClr val="bg1"/>
              </a:solidFill>
            </a:endParaRPr>
          </a:p>
        </p:txBody>
      </p:sp>
      <p:sp>
        <p:nvSpPr>
          <p:cNvPr id="189" name="Google Shape;189;p17">
            <a:extLst>
              <a:ext uri="{FF2B5EF4-FFF2-40B4-BE49-F238E27FC236}">
                <a16:creationId xmlns:a16="http://schemas.microsoft.com/office/drawing/2014/main" id="{C8277B00-4490-697C-84AB-F55A1656E073}"/>
              </a:ext>
            </a:extLst>
          </p:cNvPr>
          <p:cNvSpPr txBox="1"/>
          <p:nvPr/>
        </p:nvSpPr>
        <p:spPr>
          <a:xfrm>
            <a:off x="1095375" y="4370992"/>
            <a:ext cx="539686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u="none" strike="noStrike" cap="none" dirty="0">
                <a:solidFill>
                  <a:schemeClr val="bg1"/>
                </a:solidFill>
                <a:latin typeface="Lato"/>
                <a:ea typeface="Lato"/>
                <a:cs typeface="Lato"/>
                <a:sym typeface="Lato"/>
              </a:rPr>
              <a:t>Proven by Fulton Hogan: </a:t>
            </a:r>
            <a:r>
              <a:rPr lang="en-US" sz="1600" i="0" u="none" strike="noStrike" cap="none" dirty="0">
                <a:solidFill>
                  <a:schemeClr val="bg1"/>
                </a:solidFill>
                <a:latin typeface="Lato"/>
                <a:ea typeface="Lato"/>
                <a:cs typeface="Lato"/>
                <a:sym typeface="Lato"/>
              </a:rPr>
              <a:t>Enterprise civil field validation.</a:t>
            </a:r>
            <a:endParaRPr sz="1600" dirty="0">
              <a:solidFill>
                <a:schemeClr val="bg1"/>
              </a:solidFill>
            </a:endParaRPr>
          </a:p>
        </p:txBody>
      </p:sp>
      <p:sp>
        <p:nvSpPr>
          <p:cNvPr id="190" name="Google Shape;190;p17">
            <a:extLst>
              <a:ext uri="{FF2B5EF4-FFF2-40B4-BE49-F238E27FC236}">
                <a16:creationId xmlns:a16="http://schemas.microsoft.com/office/drawing/2014/main" id="{26268437-B6DA-40AD-8C44-74F2F2624D91}"/>
              </a:ext>
            </a:extLst>
          </p:cNvPr>
          <p:cNvSpPr txBox="1"/>
          <p:nvPr/>
        </p:nvSpPr>
        <p:spPr>
          <a:xfrm>
            <a:off x="762000" y="320894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dirty="0">
                <a:solidFill>
                  <a:srgbClr val="00FFFF"/>
                </a:solidFill>
                <a:latin typeface="Lato"/>
                <a:ea typeface="Lato"/>
                <a:cs typeface="Lato"/>
                <a:sym typeface="Lato"/>
              </a:rPr>
              <a:t>•</a:t>
            </a:r>
            <a:endParaRPr dirty="0"/>
          </a:p>
        </p:txBody>
      </p:sp>
      <p:sp>
        <p:nvSpPr>
          <p:cNvPr id="191" name="Google Shape;191;p17">
            <a:extLst>
              <a:ext uri="{FF2B5EF4-FFF2-40B4-BE49-F238E27FC236}">
                <a16:creationId xmlns:a16="http://schemas.microsoft.com/office/drawing/2014/main" id="{F6C40B67-9C92-77B8-F07A-52D4EAA6DCB8}"/>
              </a:ext>
            </a:extLst>
          </p:cNvPr>
          <p:cNvSpPr txBox="1"/>
          <p:nvPr/>
        </p:nvSpPr>
        <p:spPr>
          <a:xfrm>
            <a:off x="762000" y="358041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92" name="Google Shape;192;p17">
            <a:extLst>
              <a:ext uri="{FF2B5EF4-FFF2-40B4-BE49-F238E27FC236}">
                <a16:creationId xmlns:a16="http://schemas.microsoft.com/office/drawing/2014/main" id="{F339C26C-BF7E-4DB8-E724-86FCD7A356FB}"/>
              </a:ext>
            </a:extLst>
          </p:cNvPr>
          <p:cNvSpPr txBox="1"/>
          <p:nvPr/>
        </p:nvSpPr>
        <p:spPr>
          <a:xfrm>
            <a:off x="762000" y="3951892"/>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
        <p:nvSpPr>
          <p:cNvPr id="193" name="Google Shape;193;p17">
            <a:extLst>
              <a:ext uri="{FF2B5EF4-FFF2-40B4-BE49-F238E27FC236}">
                <a16:creationId xmlns:a16="http://schemas.microsoft.com/office/drawing/2014/main" id="{E58B07C5-9AF9-6876-9CE3-D390A7857A7C}"/>
              </a:ext>
            </a:extLst>
          </p:cNvPr>
          <p:cNvSpPr txBox="1"/>
          <p:nvPr/>
        </p:nvSpPr>
        <p:spPr>
          <a:xfrm>
            <a:off x="762000" y="4323367"/>
            <a:ext cx="161925"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0" i="0" u="none" strike="noStrike" cap="none">
                <a:solidFill>
                  <a:srgbClr val="00FFFF"/>
                </a:solidFill>
                <a:latin typeface="Lato"/>
                <a:ea typeface="Lato"/>
                <a:cs typeface="Lato"/>
                <a:sym typeface="Lato"/>
              </a:rPr>
              <a:t>•</a:t>
            </a:r>
            <a:endParaRPr/>
          </a:p>
        </p:txBody>
      </p:sp>
    </p:spTree>
    <p:extLst>
      <p:ext uri="{BB962C8B-B14F-4D97-AF65-F5344CB8AC3E}">
        <p14:creationId xmlns:p14="http://schemas.microsoft.com/office/powerpoint/2010/main" val="449588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160F6B8E-F146-AD2C-51EA-AC79E6E9360E}"/>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3" name="Picture 2">
            <a:extLst>
              <a:ext uri="{FF2B5EF4-FFF2-40B4-BE49-F238E27FC236}">
                <a16:creationId xmlns:a16="http://schemas.microsoft.com/office/drawing/2014/main" id="{D82005E7-CE10-44BB-BCBE-E92DA9C0DDB4}"/>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5EB7CC1F-4E29-64D6-EA4F-31A333F6802A}"/>
              </a:ext>
            </a:extLst>
          </p:cNvPr>
          <p:cNvPicPr>
            <a:picLocks noChangeAspect="1"/>
          </p:cNvPicPr>
          <p:nvPr/>
        </p:nvPicPr>
        <p:blipFill>
          <a:blip r:embed="rId5"/>
          <a:stretch>
            <a:fillRect/>
          </a:stretch>
        </p:blipFill>
        <p:spPr>
          <a:xfrm>
            <a:off x="277479" y="6145618"/>
            <a:ext cx="2303796" cy="537553"/>
          </a:xfrm>
          <a:prstGeom prst="rect">
            <a:avLst/>
          </a:prstGeom>
        </p:spPr>
      </p:pic>
      <p:pic>
        <p:nvPicPr>
          <p:cNvPr id="199" name="Google Shape;199;p18" descr="image.png"/>
          <p:cNvPicPr preferRelativeResize="0"/>
          <p:nvPr/>
        </p:nvPicPr>
        <p:blipFill rotWithShape="1">
          <a:blip r:embed="rId6">
            <a:alphaModFix/>
          </a:blip>
          <a:srcRect/>
          <a:stretch/>
        </p:blipFill>
        <p:spPr>
          <a:xfrm>
            <a:off x="762000" y="2450901"/>
            <a:ext cx="3365450" cy="2070496"/>
          </a:xfrm>
          <a:prstGeom prst="rect">
            <a:avLst/>
          </a:prstGeom>
          <a:noFill/>
          <a:ln>
            <a:noFill/>
          </a:ln>
        </p:spPr>
      </p:pic>
      <p:pic>
        <p:nvPicPr>
          <p:cNvPr id="200" name="Google Shape;200;p18" descr="image.png"/>
          <p:cNvPicPr preferRelativeResize="0"/>
          <p:nvPr/>
        </p:nvPicPr>
        <p:blipFill rotWithShape="1">
          <a:blip r:embed="rId7">
            <a:alphaModFix/>
          </a:blip>
          <a:srcRect/>
          <a:stretch/>
        </p:blipFill>
        <p:spPr>
          <a:xfrm>
            <a:off x="4413200" y="2450901"/>
            <a:ext cx="3365450" cy="2070496"/>
          </a:xfrm>
          <a:prstGeom prst="rect">
            <a:avLst/>
          </a:prstGeom>
          <a:noFill/>
          <a:ln>
            <a:noFill/>
          </a:ln>
        </p:spPr>
      </p:pic>
      <p:pic>
        <p:nvPicPr>
          <p:cNvPr id="201" name="Google Shape;201;p18" descr="image.png"/>
          <p:cNvPicPr preferRelativeResize="0"/>
          <p:nvPr/>
        </p:nvPicPr>
        <p:blipFill rotWithShape="1">
          <a:blip r:embed="rId8">
            <a:alphaModFix/>
          </a:blip>
          <a:srcRect/>
          <a:stretch/>
        </p:blipFill>
        <p:spPr>
          <a:xfrm>
            <a:off x="8064400" y="2450901"/>
            <a:ext cx="3365599" cy="2070496"/>
          </a:xfrm>
          <a:prstGeom prst="rect">
            <a:avLst/>
          </a:prstGeom>
          <a:noFill/>
          <a:ln>
            <a:noFill/>
          </a:ln>
        </p:spPr>
      </p:pic>
      <p:sp>
        <p:nvSpPr>
          <p:cNvPr id="203" name="Google Shape;203;p18"/>
          <p:cNvSpPr txBox="1"/>
          <p:nvPr/>
        </p:nvSpPr>
        <p:spPr>
          <a:xfrm>
            <a:off x="762000" y="571500"/>
            <a:ext cx="11201400" cy="685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0" i="0" u="none" strike="noStrike" cap="none">
                <a:solidFill>
                  <a:srgbClr val="00FFFF"/>
                </a:solidFill>
                <a:latin typeface="Poppins SemiBold"/>
                <a:ea typeface="Poppins SemiBold"/>
                <a:cs typeface="Poppins SemiBold"/>
                <a:sym typeface="Poppins SemiBold"/>
              </a:rPr>
              <a:t>THE ADVANTAGE</a:t>
            </a:r>
            <a:endParaRPr/>
          </a:p>
        </p:txBody>
      </p:sp>
      <p:pic>
        <p:nvPicPr>
          <p:cNvPr id="208" name="Google Shape;208;p18" descr="image.png"/>
          <p:cNvPicPr preferRelativeResize="0"/>
          <p:nvPr/>
        </p:nvPicPr>
        <p:blipFill rotWithShape="1">
          <a:blip r:embed="rId9">
            <a:alphaModFix/>
          </a:blip>
          <a:srcRect/>
          <a:stretch/>
        </p:blipFill>
        <p:spPr>
          <a:xfrm>
            <a:off x="1095375" y="2736651"/>
            <a:ext cx="2746325" cy="400050"/>
          </a:xfrm>
          <a:prstGeom prst="rect">
            <a:avLst/>
          </a:prstGeom>
          <a:noFill/>
          <a:ln>
            <a:noFill/>
          </a:ln>
        </p:spPr>
      </p:pic>
      <p:sp>
        <p:nvSpPr>
          <p:cNvPr id="209" name="Google Shape;209;p18"/>
          <p:cNvSpPr txBox="1"/>
          <p:nvPr/>
        </p:nvSpPr>
        <p:spPr>
          <a:xfrm>
            <a:off x="1095375" y="3327201"/>
            <a:ext cx="2883641"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Plug Margin Leaks</a:t>
            </a:r>
            <a:endParaRPr/>
          </a:p>
        </p:txBody>
      </p:sp>
      <p:sp>
        <p:nvSpPr>
          <p:cNvPr id="210" name="Google Shape;210;p18"/>
          <p:cNvSpPr txBox="1"/>
          <p:nvPr/>
        </p:nvSpPr>
        <p:spPr>
          <a:xfrm>
            <a:off x="1095375" y="3755826"/>
            <a:ext cx="2746325" cy="479821"/>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a:solidFill>
                  <a:srgbClr val="FFFFFF"/>
                </a:solidFill>
                <a:latin typeface="Lato"/>
                <a:ea typeface="Lato"/>
                <a:cs typeface="Lato"/>
                <a:sym typeface="Lato"/>
              </a:rPr>
              <a:t>Accelerate change-order turnaround to instantly halt cost erosion.</a:t>
            </a:r>
            <a:endParaRPr/>
          </a:p>
        </p:txBody>
      </p:sp>
      <p:pic>
        <p:nvPicPr>
          <p:cNvPr id="211" name="Google Shape;211;p18" descr="image.png"/>
          <p:cNvPicPr preferRelativeResize="0"/>
          <p:nvPr/>
        </p:nvPicPr>
        <p:blipFill rotWithShape="1">
          <a:blip r:embed="rId10">
            <a:alphaModFix/>
          </a:blip>
          <a:srcRect/>
          <a:stretch/>
        </p:blipFill>
        <p:spPr>
          <a:xfrm>
            <a:off x="4746575" y="2736651"/>
            <a:ext cx="2746325" cy="400050"/>
          </a:xfrm>
          <a:prstGeom prst="rect">
            <a:avLst/>
          </a:prstGeom>
          <a:noFill/>
          <a:ln>
            <a:noFill/>
          </a:ln>
        </p:spPr>
      </p:pic>
      <p:sp>
        <p:nvSpPr>
          <p:cNvPr id="212" name="Google Shape;212;p18"/>
          <p:cNvSpPr txBox="1"/>
          <p:nvPr/>
        </p:nvSpPr>
        <p:spPr>
          <a:xfrm>
            <a:off x="4746575" y="3327201"/>
            <a:ext cx="2883641"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Day-One Closeout</a:t>
            </a:r>
            <a:endParaRPr/>
          </a:p>
        </p:txBody>
      </p:sp>
      <p:sp>
        <p:nvSpPr>
          <p:cNvPr id="213" name="Google Shape;213;p18"/>
          <p:cNvSpPr txBox="1"/>
          <p:nvPr/>
        </p:nvSpPr>
        <p:spPr>
          <a:xfrm>
            <a:off x="4746575" y="3755826"/>
            <a:ext cx="2746325" cy="479821"/>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a:solidFill>
                  <a:srgbClr val="FFFFFF"/>
                </a:solidFill>
                <a:latin typeface="Lato"/>
                <a:ea typeface="Lato"/>
                <a:cs typeface="Lato"/>
                <a:sym typeface="Lato"/>
              </a:rPr>
              <a:t>Assemble compliance handovers "from birth" instead of project end.</a:t>
            </a:r>
            <a:endParaRPr/>
          </a:p>
        </p:txBody>
      </p:sp>
      <p:pic>
        <p:nvPicPr>
          <p:cNvPr id="214" name="Google Shape;214;p18" descr="image.png"/>
          <p:cNvPicPr preferRelativeResize="0"/>
          <p:nvPr/>
        </p:nvPicPr>
        <p:blipFill rotWithShape="1">
          <a:blip r:embed="rId11">
            <a:alphaModFix/>
          </a:blip>
          <a:srcRect/>
          <a:stretch/>
        </p:blipFill>
        <p:spPr>
          <a:xfrm>
            <a:off x="8397775" y="2736651"/>
            <a:ext cx="2746474" cy="400050"/>
          </a:xfrm>
          <a:prstGeom prst="rect">
            <a:avLst/>
          </a:prstGeom>
          <a:noFill/>
          <a:ln>
            <a:noFill/>
          </a:ln>
        </p:spPr>
      </p:pic>
      <p:sp>
        <p:nvSpPr>
          <p:cNvPr id="215" name="Google Shape;215;p18"/>
          <p:cNvSpPr txBox="1"/>
          <p:nvPr/>
        </p:nvSpPr>
        <p:spPr>
          <a:xfrm>
            <a:off x="8397775" y="3327201"/>
            <a:ext cx="2883797"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FFFFFF"/>
                </a:solidFill>
                <a:latin typeface="Poppins"/>
                <a:ea typeface="Poppins"/>
                <a:cs typeface="Poppins"/>
                <a:sym typeface="Poppins"/>
              </a:rPr>
              <a:t>Neutralize Risk</a:t>
            </a:r>
            <a:endParaRPr/>
          </a:p>
        </p:txBody>
      </p:sp>
      <p:sp>
        <p:nvSpPr>
          <p:cNvPr id="216" name="Google Shape;216;p18"/>
          <p:cNvSpPr txBox="1"/>
          <p:nvPr/>
        </p:nvSpPr>
        <p:spPr>
          <a:xfrm>
            <a:off x="8397775" y="3755826"/>
            <a:ext cx="2746474" cy="479821"/>
          </a:xfrm>
          <a:prstGeom prst="rect">
            <a:avLst/>
          </a:prstGeom>
          <a:noFill/>
          <a:ln>
            <a:noFill/>
          </a:ln>
        </p:spPr>
        <p:txBody>
          <a:bodyPr spcFirstLastPara="1" wrap="square" lIns="0" tIns="0" rIns="0" bIns="0" anchor="t" anchorCtr="0">
            <a:spAutoFit/>
          </a:bodyPr>
          <a:lstStyle/>
          <a:p>
            <a:pPr marL="0" marR="0" lvl="0" indent="0" algn="l" rtl="0">
              <a:lnSpc>
                <a:spcPct val="139925"/>
              </a:lnSpc>
              <a:spcBef>
                <a:spcPts val="0"/>
              </a:spcBef>
              <a:spcAft>
                <a:spcPts val="0"/>
              </a:spcAft>
              <a:buNone/>
            </a:pPr>
            <a:r>
              <a:rPr lang="en-US" sz="1350" b="0" i="0" u="none" strike="noStrike" cap="none">
                <a:solidFill>
                  <a:srgbClr val="FFFFFF"/>
                </a:solidFill>
                <a:latin typeface="Lato"/>
                <a:ea typeface="Lato"/>
                <a:cs typeface="Lato"/>
                <a:sym typeface="Lato"/>
              </a:rPr>
              <a:t>Protect ownership margins from claims with immutable history logs.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 name="Google Shape;84;p13" descr="image.png">
            <a:extLst>
              <a:ext uri="{FF2B5EF4-FFF2-40B4-BE49-F238E27FC236}">
                <a16:creationId xmlns:a16="http://schemas.microsoft.com/office/drawing/2014/main" id="{DCE01FC9-34AF-BF7B-ECD4-E8DBC5F90A30}"/>
              </a:ext>
            </a:extLst>
          </p:cNvPr>
          <p:cNvPicPr preferRelativeResize="0"/>
          <p:nvPr/>
        </p:nvPicPr>
        <p:blipFill rotWithShape="1">
          <a:blip r:embed="rId3">
            <a:alphaModFix amt="95000"/>
          </a:blip>
          <a:srcRect b="13710"/>
          <a:stretch>
            <a:fillRect/>
          </a:stretch>
        </p:blipFill>
        <p:spPr>
          <a:xfrm>
            <a:off x="1" y="0"/>
            <a:ext cx="12191999" cy="6858000"/>
          </a:xfrm>
          <a:prstGeom prst="rect">
            <a:avLst/>
          </a:prstGeom>
          <a:noFill/>
          <a:ln>
            <a:noFill/>
          </a:ln>
        </p:spPr>
      </p:pic>
      <p:pic>
        <p:nvPicPr>
          <p:cNvPr id="3" name="Picture 2">
            <a:extLst>
              <a:ext uri="{FF2B5EF4-FFF2-40B4-BE49-F238E27FC236}">
                <a16:creationId xmlns:a16="http://schemas.microsoft.com/office/drawing/2014/main" id="{E3AE82FC-6933-C779-C073-818A5BB037B2}"/>
              </a:ext>
            </a:extLst>
          </p:cNvPr>
          <p:cNvPicPr>
            <a:picLocks noChangeAspect="1"/>
          </p:cNvPicPr>
          <p:nvPr/>
        </p:nvPicPr>
        <p:blipFill>
          <a:blip r:embed="rId4"/>
          <a:stretch>
            <a:fillRect/>
          </a:stretch>
        </p:blipFill>
        <p:spPr>
          <a:xfrm>
            <a:off x="9840579" y="6127459"/>
            <a:ext cx="2065671" cy="569306"/>
          </a:xfrm>
          <a:prstGeom prst="rect">
            <a:avLst/>
          </a:prstGeom>
        </p:spPr>
      </p:pic>
      <p:pic>
        <p:nvPicPr>
          <p:cNvPr id="4" name="Picture 3">
            <a:extLst>
              <a:ext uri="{FF2B5EF4-FFF2-40B4-BE49-F238E27FC236}">
                <a16:creationId xmlns:a16="http://schemas.microsoft.com/office/drawing/2014/main" id="{49A3A2AE-42AD-7300-3708-CD6236434B0B}"/>
              </a:ext>
            </a:extLst>
          </p:cNvPr>
          <p:cNvPicPr>
            <a:picLocks noChangeAspect="1"/>
          </p:cNvPicPr>
          <p:nvPr/>
        </p:nvPicPr>
        <p:blipFill>
          <a:blip r:embed="rId5"/>
          <a:stretch>
            <a:fillRect/>
          </a:stretch>
        </p:blipFill>
        <p:spPr>
          <a:xfrm>
            <a:off x="277479" y="6145618"/>
            <a:ext cx="2303796" cy="537553"/>
          </a:xfrm>
          <a:prstGeom prst="rect">
            <a:avLst/>
          </a:prstGeom>
        </p:spPr>
      </p:pic>
      <p:pic>
        <p:nvPicPr>
          <p:cNvPr id="222" name="Google Shape;222;p19" descr="image.png">
            <a:hlinkClick r:id="rId6"/>
          </p:cNvPr>
          <p:cNvPicPr preferRelativeResize="0"/>
          <p:nvPr/>
        </p:nvPicPr>
        <p:blipFill rotWithShape="1">
          <a:blip r:embed="rId7">
            <a:alphaModFix/>
          </a:blip>
          <a:srcRect/>
          <a:stretch/>
        </p:blipFill>
        <p:spPr>
          <a:xfrm>
            <a:off x="4748212" y="4461271"/>
            <a:ext cx="2695575" cy="885825"/>
          </a:xfrm>
          <a:prstGeom prst="rect">
            <a:avLst/>
          </a:prstGeom>
          <a:noFill/>
          <a:ln>
            <a:noFill/>
          </a:ln>
        </p:spPr>
      </p:pic>
      <p:sp>
        <p:nvSpPr>
          <p:cNvPr id="226" name="Google Shape;226;p19"/>
          <p:cNvSpPr txBox="1"/>
          <p:nvPr/>
        </p:nvSpPr>
        <p:spPr>
          <a:xfrm>
            <a:off x="495299" y="999723"/>
            <a:ext cx="11201400" cy="22860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000" b="1" i="0" u="none" strike="noStrike" cap="none" dirty="0">
                <a:solidFill>
                  <a:srgbClr val="00FFFF"/>
                </a:solidFill>
                <a:latin typeface="Poppins"/>
                <a:ea typeface="Poppins"/>
                <a:cs typeface="Poppins"/>
                <a:sym typeface="Poppins"/>
              </a:rPr>
              <a:t>Experience</a:t>
            </a:r>
            <a:br>
              <a:rPr lang="en-US" sz="1800" b="0" i="0" u="none" strike="noStrike" cap="none" dirty="0">
                <a:solidFill>
                  <a:schemeClr val="dk1"/>
                </a:solidFill>
                <a:latin typeface="Calibri"/>
                <a:ea typeface="Calibri"/>
                <a:cs typeface="Calibri"/>
                <a:sym typeface="Calibri"/>
              </a:rPr>
            </a:br>
            <a:r>
              <a:rPr lang="en-US" sz="6000" b="1" i="0" u="none" strike="noStrike" cap="none" dirty="0">
                <a:solidFill>
                  <a:srgbClr val="00FFFF"/>
                </a:solidFill>
                <a:latin typeface="Poppins"/>
                <a:ea typeface="Poppins"/>
                <a:cs typeface="Poppins"/>
                <a:sym typeface="Poppins"/>
              </a:rPr>
              <a:t> the Thread</a:t>
            </a:r>
            <a:endParaRPr dirty="0"/>
          </a:p>
        </p:txBody>
      </p:sp>
      <p:sp>
        <p:nvSpPr>
          <p:cNvPr id="227" name="Google Shape;227;p19"/>
          <p:cNvSpPr txBox="1"/>
          <p:nvPr/>
        </p:nvSpPr>
        <p:spPr>
          <a:xfrm>
            <a:off x="1809750" y="3048000"/>
            <a:ext cx="8572500" cy="7465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100" b="0" i="0" u="none" strike="noStrike" cap="none">
                <a:solidFill>
                  <a:srgbClr val="FFFFFF"/>
                </a:solidFill>
                <a:latin typeface="Lato"/>
                <a:ea typeface="Lato"/>
                <a:cs typeface="Lato"/>
                <a:sym typeface="Lato"/>
              </a:rPr>
              <a:t>Schedule a tailored walkthrough to see M-Files map natively to your project portfolio.</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2164</Words>
  <Application>Microsoft Office PowerPoint</Application>
  <PresentationFormat>Widescreen</PresentationFormat>
  <Paragraphs>104</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Poppins</vt:lpstr>
      <vt:lpstr>Calibri</vt:lpstr>
      <vt:lpstr>Poppins SemiBold</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Jon Chartrand</dc:creator>
  <cp:lastModifiedBy>Jon Chartrand</cp:lastModifiedBy>
  <cp:revision>6</cp:revision>
  <dcterms:modified xsi:type="dcterms:W3CDTF">2026-06-18T18:59:13Z</dcterms:modified>
</cp:coreProperties>
</file>